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embeddings/oleObject1.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2.bin" ContentType="application/vnd.openxmlformats-officedocument.oleObject"/>
  <Override PartName="/ppt/notesSlides/notesSlide5.xml" ContentType="application/vnd.openxmlformats-officedocument.presentationml.notesSlide+xml"/>
  <Override PartName="/ppt/embeddings/oleObject3.bin" ContentType="application/vnd.openxmlformats-officedocument.oleObject"/>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313" r:id="rId2"/>
    <p:sldId id="315" r:id="rId3"/>
    <p:sldId id="387" r:id="rId4"/>
    <p:sldId id="457" r:id="rId5"/>
    <p:sldId id="459" r:id="rId6"/>
    <p:sldId id="460" r:id="rId7"/>
    <p:sldId id="424" r:id="rId8"/>
    <p:sldId id="431" r:id="rId9"/>
    <p:sldId id="451" r:id="rId10"/>
    <p:sldId id="452" r:id="rId11"/>
    <p:sldId id="453" r:id="rId12"/>
    <p:sldId id="454" r:id="rId13"/>
    <p:sldId id="372" r:id="rId14"/>
    <p:sldId id="407" r:id="rId15"/>
    <p:sldId id="461" r:id="rId16"/>
    <p:sldId id="462" r:id="rId17"/>
    <p:sldId id="409" r:id="rId18"/>
    <p:sldId id="378" r:id="rId19"/>
    <p:sldId id="410" r:id="rId20"/>
    <p:sldId id="411" r:id="rId21"/>
    <p:sldId id="412" r:id="rId22"/>
    <p:sldId id="413" r:id="rId23"/>
    <p:sldId id="414" r:id="rId24"/>
    <p:sldId id="415" r:id="rId25"/>
    <p:sldId id="379" r:id="rId26"/>
    <p:sldId id="341" r:id="rId27"/>
    <p:sldId id="342" r:id="rId28"/>
    <p:sldId id="353" r:id="rId29"/>
    <p:sldId id="358" r:id="rId30"/>
    <p:sldId id="359" r:id="rId31"/>
    <p:sldId id="360" r:id="rId32"/>
    <p:sldId id="371" r:id="rId33"/>
    <p:sldId id="467" r:id="rId34"/>
    <p:sldId id="468" r:id="rId35"/>
    <p:sldId id="469" r:id="rId36"/>
    <p:sldId id="470" r:id="rId37"/>
    <p:sldId id="471" r:id="rId38"/>
    <p:sldId id="472" r:id="rId39"/>
    <p:sldId id="473" r:id="rId40"/>
    <p:sldId id="474" r:id="rId41"/>
    <p:sldId id="475" r:id="rId42"/>
    <p:sldId id="476" r:id="rId43"/>
    <p:sldId id="477" r:id="rId44"/>
    <p:sldId id="478" r:id="rId45"/>
    <p:sldId id="479" r:id="rId46"/>
    <p:sldId id="480" r:id="rId47"/>
    <p:sldId id="481" r:id="rId48"/>
    <p:sldId id="482" r:id="rId49"/>
    <p:sldId id="483" r:id="rId50"/>
    <p:sldId id="303" r:id="rId51"/>
    <p:sldId id="463" r:id="rId52"/>
    <p:sldId id="464" r:id="rId53"/>
    <p:sldId id="465" r:id="rId54"/>
    <p:sldId id="466" r:id="rId55"/>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0A7C"/>
    <a:srgbClr val="174E0F"/>
    <a:srgbClr val="E82F1C"/>
    <a:srgbClr val="BC2510"/>
    <a:srgbClr val="A92911"/>
    <a:srgbClr val="0F0B37"/>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6290" autoAdjust="0"/>
  </p:normalViewPr>
  <p:slideViewPr>
    <p:cSldViewPr>
      <p:cViewPr varScale="1">
        <p:scale>
          <a:sx n="96" d="100"/>
          <a:sy n="96" d="100"/>
        </p:scale>
        <p:origin x="-2392" y="-104"/>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AA62B7EE-B1CA-40F2-BE6F-6F9540E05C54}" type="datetimeFigureOut">
              <a:rPr lang="en-US" smtClean="0"/>
              <a:t>5/7/16</a:t>
            </a:fld>
            <a:endParaRPr lang="en-US"/>
          </a:p>
        </p:txBody>
      </p:sp>
      <p:sp>
        <p:nvSpPr>
          <p:cNvPr id="4" name="Footer Placeholder 3"/>
          <p:cNvSpPr>
            <a:spLocks noGrp="1"/>
          </p:cNvSpPr>
          <p:nvPr>
            <p:ph type="ftr" sz="quarter" idx="2"/>
          </p:nvPr>
        </p:nvSpPr>
        <p:spPr>
          <a:xfrm>
            <a:off x="0" y="8899525"/>
            <a:ext cx="3067050"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9525"/>
            <a:ext cx="3067050" cy="468313"/>
          </a:xfrm>
          <a:prstGeom prst="rect">
            <a:avLst/>
          </a:prstGeom>
        </p:spPr>
        <p:txBody>
          <a:bodyPr vert="horz" lIns="91440" tIns="45720" rIns="91440" bIns="45720" rtlCol="0" anchor="b"/>
          <a:lstStyle>
            <a:lvl1pPr algn="r">
              <a:defRPr sz="1200"/>
            </a:lvl1pPr>
          </a:lstStyle>
          <a:p>
            <a:fld id="{4B860FE1-7B98-4276-AABF-74FF3D9807BE}" type="slidenum">
              <a:rPr lang="en-US" smtClean="0"/>
              <a:t>‹#›</a:t>
            </a:fld>
            <a:endParaRPr lang="en-US"/>
          </a:p>
        </p:txBody>
      </p:sp>
    </p:spTree>
    <p:extLst>
      <p:ext uri="{BB962C8B-B14F-4D97-AF65-F5344CB8AC3E}">
        <p14:creationId xmlns:p14="http://schemas.microsoft.com/office/powerpoint/2010/main" val="2533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68471"/>
          </a:xfrm>
          <a:prstGeom prst="rect">
            <a:avLst/>
          </a:prstGeom>
        </p:spPr>
        <p:txBody>
          <a:bodyPr vert="horz" lIns="93973" tIns="46986" rIns="93973" bIns="46986" rtlCol="0"/>
          <a:lstStyle>
            <a:lvl1pPr algn="r">
              <a:defRPr sz="1200"/>
            </a:lvl1pPr>
          </a:lstStyle>
          <a:p>
            <a:fld id="{F0E7F249-FA64-407D-AF9C-179330005978}" type="datetimeFigureOut">
              <a:rPr lang="en-US" smtClean="0"/>
              <a:t>5/7/16</a:t>
            </a:fld>
            <a:endParaRPr lang="en-US"/>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73" tIns="46986" rIns="93973" bIns="46986" rtlCol="0" anchor="b"/>
          <a:lstStyle>
            <a:lvl1pPr algn="r">
              <a:defRPr sz="1200"/>
            </a:lvl1pPr>
          </a:lstStyle>
          <a:p>
            <a:fld id="{2A5B12C6-E5DA-4CE9-BD98-AD5BCC4B591B}" type="slidenum">
              <a:rPr lang="en-US" smtClean="0"/>
              <a:t>‹#›</a:t>
            </a:fld>
            <a:endParaRPr lang="en-US"/>
          </a:p>
        </p:txBody>
      </p:sp>
    </p:spTree>
    <p:extLst>
      <p:ext uri="{BB962C8B-B14F-4D97-AF65-F5344CB8AC3E}">
        <p14:creationId xmlns:p14="http://schemas.microsoft.com/office/powerpoint/2010/main" val="2320367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163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63530" indent="-293665" eaLnBrk="0" hangingPunct="0">
              <a:defRPr sz="2500">
                <a:solidFill>
                  <a:schemeClr val="tx1"/>
                </a:solidFill>
                <a:latin typeface="Arial" charset="0"/>
                <a:ea typeface="ＭＳ Ｐゴシック" charset="0"/>
              </a:defRPr>
            </a:lvl2pPr>
            <a:lvl3pPr marL="1174661" indent="-234932" eaLnBrk="0" hangingPunct="0">
              <a:defRPr sz="2500">
                <a:solidFill>
                  <a:schemeClr val="tx1"/>
                </a:solidFill>
                <a:latin typeface="Arial" charset="0"/>
                <a:ea typeface="ＭＳ Ｐゴシック" charset="0"/>
              </a:defRPr>
            </a:lvl3pPr>
            <a:lvl4pPr marL="1644526" indent="-234932" eaLnBrk="0" hangingPunct="0">
              <a:defRPr sz="2500">
                <a:solidFill>
                  <a:schemeClr val="tx1"/>
                </a:solidFill>
                <a:latin typeface="Arial" charset="0"/>
                <a:ea typeface="ＭＳ Ｐゴシック" charset="0"/>
              </a:defRPr>
            </a:lvl4pPr>
            <a:lvl5pPr marL="2114390" indent="-234932" eaLnBrk="0" hangingPunct="0">
              <a:defRPr sz="2500">
                <a:solidFill>
                  <a:schemeClr val="tx1"/>
                </a:solidFill>
                <a:latin typeface="Arial" charset="0"/>
                <a:ea typeface="ＭＳ Ｐゴシック" charset="0"/>
              </a:defRPr>
            </a:lvl5pPr>
            <a:lvl6pPr marL="2584254" indent="-234932" eaLnBrk="0" fontAlgn="base" hangingPunct="0">
              <a:spcBef>
                <a:spcPct val="0"/>
              </a:spcBef>
              <a:spcAft>
                <a:spcPct val="0"/>
              </a:spcAft>
              <a:defRPr sz="2500">
                <a:solidFill>
                  <a:schemeClr val="tx1"/>
                </a:solidFill>
                <a:latin typeface="Arial" charset="0"/>
                <a:ea typeface="ＭＳ Ｐゴシック" charset="0"/>
              </a:defRPr>
            </a:lvl6pPr>
            <a:lvl7pPr marL="3054119" indent="-234932" eaLnBrk="0" fontAlgn="base" hangingPunct="0">
              <a:spcBef>
                <a:spcPct val="0"/>
              </a:spcBef>
              <a:spcAft>
                <a:spcPct val="0"/>
              </a:spcAft>
              <a:defRPr sz="2500">
                <a:solidFill>
                  <a:schemeClr val="tx1"/>
                </a:solidFill>
                <a:latin typeface="Arial" charset="0"/>
                <a:ea typeface="ＭＳ Ｐゴシック" charset="0"/>
              </a:defRPr>
            </a:lvl7pPr>
            <a:lvl8pPr marL="3523983" indent="-234932" eaLnBrk="0" fontAlgn="base" hangingPunct="0">
              <a:spcBef>
                <a:spcPct val="0"/>
              </a:spcBef>
              <a:spcAft>
                <a:spcPct val="0"/>
              </a:spcAft>
              <a:defRPr sz="2500">
                <a:solidFill>
                  <a:schemeClr val="tx1"/>
                </a:solidFill>
                <a:latin typeface="Arial" charset="0"/>
                <a:ea typeface="ＭＳ Ｐゴシック" charset="0"/>
              </a:defRPr>
            </a:lvl8pPr>
            <a:lvl9pPr marL="3993848" indent="-234932"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A37E768E-0C89-C24E-93C6-D7FDDC004A82}" type="slidenum">
              <a:rPr lang="en-US" sz="1200" b="1"/>
              <a:pPr eaLnBrk="1" hangingPunct="1"/>
              <a:t>1</a:t>
            </a:fld>
            <a:endParaRPr lang="en-US" sz="1200"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F67E84-7F31-A244-8465-865A0AB1B452}" type="slidenum">
              <a:rPr lang="en-US"/>
              <a:pPr>
                <a:defRPr/>
              </a:pPr>
              <a:t>4</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F7CA5F4-AF4A-4F43-B047-2969CD9E3C0E}" type="slidenum">
              <a:rPr lang="en-US"/>
              <a:pPr>
                <a:defRPr/>
              </a:pPr>
              <a:t>5</a:t>
            </a:fld>
            <a:endParaRPr lang="en-US"/>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837311-71CA-304D-BFF5-C1E163ADB51B}" type="slidenum">
              <a:rPr lang="en-US"/>
              <a:pPr>
                <a:defRPr/>
              </a:pPr>
              <a:t>6</a:t>
            </a:fld>
            <a:endParaRPr lang="en-US"/>
          </a:p>
        </p:txBody>
      </p:sp>
      <p:sp>
        <p:nvSpPr>
          <p:cNvPr id="3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206500" y="709613"/>
            <a:ext cx="4664075" cy="3498850"/>
          </a:xfrm>
          <a:ln cap="flat"/>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a:ln/>
        </p:spPr>
        <p:txBody>
          <a:bodyPr/>
          <a:lstStyle/>
          <a:p>
            <a:pPr>
              <a:defRPr/>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a:solidFill>
                  <a:schemeClr val="tx1"/>
                </a:solidFill>
                <a:latin typeface="Tahoma" pitchFamily="34" charset="0"/>
              </a:defRPr>
            </a:lvl1pPr>
            <a:lvl2pPr marL="763300" indent="-293577" eaLnBrk="0" hangingPunct="0">
              <a:defRPr sz="3300">
                <a:solidFill>
                  <a:schemeClr val="tx1"/>
                </a:solidFill>
                <a:latin typeface="Tahoma" pitchFamily="34" charset="0"/>
              </a:defRPr>
            </a:lvl2pPr>
            <a:lvl3pPr marL="1174307" indent="-234860" eaLnBrk="0" hangingPunct="0">
              <a:defRPr sz="3300">
                <a:solidFill>
                  <a:schemeClr val="tx1"/>
                </a:solidFill>
                <a:latin typeface="Tahoma" pitchFamily="34" charset="0"/>
              </a:defRPr>
            </a:lvl3pPr>
            <a:lvl4pPr marL="1644030" indent="-234860" eaLnBrk="0" hangingPunct="0">
              <a:defRPr sz="3300">
                <a:solidFill>
                  <a:schemeClr val="tx1"/>
                </a:solidFill>
                <a:latin typeface="Tahoma" pitchFamily="34" charset="0"/>
              </a:defRPr>
            </a:lvl4pPr>
            <a:lvl5pPr marL="2113753" indent="-234860" eaLnBrk="0" hangingPunct="0">
              <a:defRPr sz="3300">
                <a:solidFill>
                  <a:schemeClr val="tx1"/>
                </a:solidFill>
                <a:latin typeface="Tahoma" pitchFamily="34" charset="0"/>
              </a:defRPr>
            </a:lvl5pPr>
            <a:lvl6pPr marL="2583475" indent="-234860" eaLnBrk="0" fontAlgn="base" hangingPunct="0">
              <a:spcBef>
                <a:spcPct val="0"/>
              </a:spcBef>
              <a:spcAft>
                <a:spcPct val="0"/>
              </a:spcAft>
              <a:defRPr sz="3300">
                <a:solidFill>
                  <a:schemeClr val="tx1"/>
                </a:solidFill>
                <a:latin typeface="Tahoma" pitchFamily="34" charset="0"/>
              </a:defRPr>
            </a:lvl6pPr>
            <a:lvl7pPr marL="3053198" indent="-234860" eaLnBrk="0" fontAlgn="base" hangingPunct="0">
              <a:spcBef>
                <a:spcPct val="0"/>
              </a:spcBef>
              <a:spcAft>
                <a:spcPct val="0"/>
              </a:spcAft>
              <a:defRPr sz="3300">
                <a:solidFill>
                  <a:schemeClr val="tx1"/>
                </a:solidFill>
                <a:latin typeface="Tahoma" pitchFamily="34" charset="0"/>
              </a:defRPr>
            </a:lvl7pPr>
            <a:lvl8pPr marL="3522921" indent="-234860" eaLnBrk="0" fontAlgn="base" hangingPunct="0">
              <a:spcBef>
                <a:spcPct val="0"/>
              </a:spcBef>
              <a:spcAft>
                <a:spcPct val="0"/>
              </a:spcAft>
              <a:defRPr sz="3300">
                <a:solidFill>
                  <a:schemeClr val="tx1"/>
                </a:solidFill>
                <a:latin typeface="Tahoma" pitchFamily="34" charset="0"/>
              </a:defRPr>
            </a:lvl8pPr>
            <a:lvl9pPr marL="3992645" indent="-234860" eaLnBrk="0" fontAlgn="base" hangingPunct="0">
              <a:spcBef>
                <a:spcPct val="0"/>
              </a:spcBef>
              <a:spcAft>
                <a:spcPct val="0"/>
              </a:spcAft>
              <a:defRPr sz="3300">
                <a:solidFill>
                  <a:schemeClr val="tx1"/>
                </a:solidFill>
                <a:latin typeface="Tahoma" pitchFamily="34" charset="0"/>
              </a:defRPr>
            </a:lvl9pPr>
          </a:lstStyle>
          <a:p>
            <a:pPr eaLnBrk="1" hangingPunct="1"/>
            <a:fld id="{B7DB6978-C49C-4330-85FF-91927397CB32}" type="slidenum">
              <a:rPr lang="en-US" sz="1200">
                <a:latin typeface="Arial" charset="0"/>
              </a:rPr>
              <a:pPr eaLnBrk="1" hangingPunct="1"/>
              <a:t>50</a:t>
            </a:fld>
            <a:endParaRPr lang="en-US" sz="1200">
              <a:latin typeface="Arial" charset="0"/>
            </a:endParaRPr>
          </a:p>
        </p:txBody>
      </p:sp>
      <p:sp>
        <p:nvSpPr>
          <p:cNvPr id="99331" name="Rectangle 2"/>
          <p:cNvSpPr>
            <a:spLocks noGrp="1" noRot="1" noChangeAspect="1" noChangeArrowheads="1" noTextEdit="1"/>
          </p:cNvSpPr>
          <p:nvPr>
            <p:ph type="sldImg"/>
          </p:nvPr>
        </p:nvSpPr>
        <p:spPr>
          <a:xfrm>
            <a:off x="1195388" y="703263"/>
            <a:ext cx="4684712" cy="3513137"/>
          </a:xfrm>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4932" indent="-234932"/>
            <a:endParaRPr lang="en-US" sz="14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4EA661-1897-4F46-A459-D17C3C27770F}" type="datetime1">
              <a:rPr lang="en-US" smtClean="0"/>
              <a:t>5/7/16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E320C-62A2-4B1D-ACC4-3523EB92CA78}" type="slidenum">
              <a:rPr lang="en-US" smtClean="0"/>
              <a:t>‹#›</a:t>
            </a:fld>
            <a:endParaRPr lang="en-US"/>
          </a:p>
        </p:txBody>
      </p:sp>
    </p:spTree>
    <p:extLst>
      <p:ext uri="{BB962C8B-B14F-4D97-AF65-F5344CB8AC3E}">
        <p14:creationId xmlns:p14="http://schemas.microsoft.com/office/powerpoint/2010/main" val="1379656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B5A700-1D6C-4474-A6AF-8166A5328B29}" type="datetime1">
              <a:rPr lang="en-US" smtClean="0"/>
              <a:t>5/7/16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E320C-62A2-4B1D-ACC4-3523EB92CA78}" type="slidenum">
              <a:rPr lang="en-US" smtClean="0"/>
              <a:t>‹#›</a:t>
            </a:fld>
            <a:endParaRPr lang="en-US"/>
          </a:p>
        </p:txBody>
      </p:sp>
    </p:spTree>
    <p:extLst>
      <p:ext uri="{BB962C8B-B14F-4D97-AF65-F5344CB8AC3E}">
        <p14:creationId xmlns:p14="http://schemas.microsoft.com/office/powerpoint/2010/main" val="2305510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B7F0A-78D0-4965-B42D-C5F960A753CE}" type="datetime1">
              <a:rPr lang="en-US" smtClean="0"/>
              <a:t>5/7/16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E320C-62A2-4B1D-ACC4-3523EB92CA78}" type="slidenum">
              <a:rPr lang="en-US" smtClean="0"/>
              <a:t>‹#›</a:t>
            </a:fld>
            <a:endParaRPr lang="en-US"/>
          </a:p>
        </p:txBody>
      </p:sp>
    </p:spTree>
    <p:extLst>
      <p:ext uri="{BB962C8B-B14F-4D97-AF65-F5344CB8AC3E}">
        <p14:creationId xmlns:p14="http://schemas.microsoft.com/office/powerpoint/2010/main" val="3027513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graphicFrame>
        <p:nvGraphicFramePr>
          <p:cNvPr id="7" name="Object 1030"/>
          <p:cNvGraphicFramePr>
            <a:graphicFrameLocks noChangeAspect="1"/>
          </p:cNvGraphicFramePr>
          <p:nvPr/>
        </p:nvGraphicFramePr>
        <p:xfrm>
          <a:off x="685800" y="6248400"/>
          <a:ext cx="357188" cy="457200"/>
        </p:xfrm>
        <a:graphic>
          <a:graphicData uri="http://schemas.openxmlformats.org/presentationml/2006/ole">
            <mc:AlternateContent xmlns:mc="http://schemas.openxmlformats.org/markup-compatibility/2006">
              <mc:Choice xmlns:v="urn:schemas-microsoft-com:vml" Requires="v">
                <p:oleObj spid="_x0000_s28692" name="Photo Editor Photo" r:id="rId3" imgW="5830114" imgH="7457143" progId="MSPhotoEd.3">
                  <p:embed/>
                </p:oleObj>
              </mc:Choice>
              <mc:Fallback>
                <p:oleObj name="Photo Editor Photo" r:id="rId3" imgW="5830114" imgH="7457143"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248400"/>
                        <a:ext cx="357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6"/>
          <p:cNvSpPr>
            <a:spLocks noGrp="1"/>
          </p:cNvSpPr>
          <p:nvPr>
            <p:ph type="ftr" sz="quarter" idx="10"/>
          </p:nvPr>
        </p:nvSpPr>
        <p:spPr/>
        <p:txBody>
          <a:bodyPr/>
          <a:lstStyle>
            <a:lvl1pPr>
              <a:defRPr sz="1200" i="1" smtClean="0">
                <a:latin typeface="+mn-lt"/>
                <a:cs typeface="Times New Roman" charset="0"/>
              </a:defRPr>
            </a:lvl1pPr>
          </a:lstStyle>
          <a:p>
            <a:pPr>
              <a:defRPr/>
            </a:pPr>
            <a:r>
              <a:rPr lang="en-US" sz="1400" i="0">
                <a:latin typeface="Times New Roman" charset="0"/>
              </a:rPr>
              <a:t> </a:t>
            </a:r>
            <a:r>
              <a:rPr lang="en-US"/>
              <a:t>An Experiential Approach to Organization Development 8</a:t>
            </a:r>
            <a:r>
              <a:rPr lang="en-US" baseline="30000"/>
              <a:t>th</a:t>
            </a:r>
            <a:r>
              <a:rPr lang="en-US"/>
              <a:t> edition</a:t>
            </a:r>
          </a:p>
          <a:p>
            <a:pPr>
              <a:defRPr/>
            </a:pPr>
            <a:r>
              <a:rPr lang="en-US"/>
              <a:t>Copyright ©2011 Pearson Education, Inc. Publishing as Prentice Hall </a:t>
            </a:r>
          </a:p>
        </p:txBody>
      </p:sp>
      <p:sp>
        <p:nvSpPr>
          <p:cNvPr id="9" name="Slide Number Placeholder 7"/>
          <p:cNvSpPr>
            <a:spLocks noGrp="1"/>
          </p:cNvSpPr>
          <p:nvPr>
            <p:ph type="sldNum" sz="quarter" idx="11"/>
          </p:nvPr>
        </p:nvSpPr>
        <p:spPr/>
        <p:txBody>
          <a:bodyPr/>
          <a:lstStyle>
            <a:lvl1pPr>
              <a:defRPr smtClean="0"/>
            </a:lvl1pPr>
          </a:lstStyle>
          <a:p>
            <a:pPr>
              <a:defRPr/>
            </a:pPr>
            <a:r>
              <a:rPr lang="en-US"/>
              <a:t>Chapter 5</a:t>
            </a:r>
          </a:p>
          <a:p>
            <a:pPr>
              <a:defRPr/>
            </a:pPr>
            <a:r>
              <a:rPr lang="en-US"/>
              <a:t>Slide</a:t>
            </a:r>
            <a:r>
              <a:rPr lang="en-US">
                <a:solidFill>
                  <a:schemeClr val="bg1"/>
                </a:solidFill>
              </a:rPr>
              <a:t> </a:t>
            </a:r>
            <a:fld id="{F9D84751-2835-1F43-821F-CFA34531593D}" type="slidenum">
              <a:rPr lang="en-US"/>
              <a:pPr>
                <a:defRPr/>
              </a:pPr>
              <a:t>‹#›</a:t>
            </a:fld>
            <a:endParaRPr lang="en-US"/>
          </a:p>
        </p:txBody>
      </p:sp>
    </p:spTree>
    <p:extLst>
      <p:ext uri="{BB962C8B-B14F-4D97-AF65-F5344CB8AC3E}">
        <p14:creationId xmlns:p14="http://schemas.microsoft.com/office/powerpoint/2010/main" val="2438301"/>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3CD5BD-9444-9840-BF46-BBDA51ED536A}" type="slidenum">
              <a:rPr lang="en-US"/>
              <a:pPr>
                <a:defRPr/>
              </a:pPr>
              <a:t>‹#›</a:t>
            </a:fld>
            <a:endParaRPr lang="en-US"/>
          </a:p>
        </p:txBody>
      </p:sp>
    </p:spTree>
    <p:extLst>
      <p:ext uri="{BB962C8B-B14F-4D97-AF65-F5344CB8AC3E}">
        <p14:creationId xmlns:p14="http://schemas.microsoft.com/office/powerpoint/2010/main" val="4107889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679AAF-B1BB-2843-BB7B-51A34FD90301}" type="slidenum">
              <a:rPr lang="en-US"/>
              <a:pPr>
                <a:defRPr/>
              </a:pPr>
              <a:t>‹#›</a:t>
            </a:fld>
            <a:endParaRPr lang="en-US"/>
          </a:p>
        </p:txBody>
      </p:sp>
    </p:spTree>
    <p:extLst>
      <p:ext uri="{BB962C8B-B14F-4D97-AF65-F5344CB8AC3E}">
        <p14:creationId xmlns:p14="http://schemas.microsoft.com/office/powerpoint/2010/main" val="1443213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A2F4DB83-070F-3249-A22A-DE59E50F866F}" type="slidenum">
              <a:rPr lang="en-US"/>
              <a:pPr/>
              <a:t>‹#›</a:t>
            </a:fld>
            <a:endParaRPr lang="en-US"/>
          </a:p>
        </p:txBody>
      </p:sp>
    </p:spTree>
    <p:extLst>
      <p:ext uri="{BB962C8B-B14F-4D97-AF65-F5344CB8AC3E}">
        <p14:creationId xmlns:p14="http://schemas.microsoft.com/office/powerpoint/2010/main" val="4169762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1B9EC7CF-58B0-AC4B-B1EE-D3033557D4D6}" type="slidenum">
              <a:rPr lang="en-US"/>
              <a:pPr/>
              <a:t>‹#›</a:t>
            </a:fld>
            <a:endParaRPr lang="en-US"/>
          </a:p>
        </p:txBody>
      </p:sp>
    </p:spTree>
    <p:extLst>
      <p:ext uri="{BB962C8B-B14F-4D97-AF65-F5344CB8AC3E}">
        <p14:creationId xmlns:p14="http://schemas.microsoft.com/office/powerpoint/2010/main" val="3717203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86F1A-2F59-4AA6-B713-EA68F9F8CB70}" type="datetime1">
              <a:rPr lang="en-US" smtClean="0"/>
              <a:t>5/7/16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E320C-62A2-4B1D-ACC4-3523EB92CA78}" type="slidenum">
              <a:rPr lang="en-US" smtClean="0"/>
              <a:t>‹#›</a:t>
            </a:fld>
            <a:endParaRPr lang="en-US"/>
          </a:p>
        </p:txBody>
      </p:sp>
    </p:spTree>
    <p:extLst>
      <p:ext uri="{BB962C8B-B14F-4D97-AF65-F5344CB8AC3E}">
        <p14:creationId xmlns:p14="http://schemas.microsoft.com/office/powerpoint/2010/main" val="729500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1A560D-10CB-4ECC-B4C4-2B3D64FFDC11}" type="datetime1">
              <a:rPr lang="en-US" smtClean="0"/>
              <a:t>5/7/16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E320C-62A2-4B1D-ACC4-3523EB92CA78}" type="slidenum">
              <a:rPr lang="en-US" smtClean="0"/>
              <a:t>‹#›</a:t>
            </a:fld>
            <a:endParaRPr lang="en-US"/>
          </a:p>
        </p:txBody>
      </p:sp>
    </p:spTree>
    <p:extLst>
      <p:ext uri="{BB962C8B-B14F-4D97-AF65-F5344CB8AC3E}">
        <p14:creationId xmlns:p14="http://schemas.microsoft.com/office/powerpoint/2010/main" val="423204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0443A4-A474-43E4-9C3D-BF36C238D378}" type="datetime1">
              <a:rPr lang="en-US" smtClean="0"/>
              <a:t>5/7/16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E320C-62A2-4B1D-ACC4-3523EB92CA78}" type="slidenum">
              <a:rPr lang="en-US" smtClean="0"/>
              <a:t>‹#›</a:t>
            </a:fld>
            <a:endParaRPr lang="en-US"/>
          </a:p>
        </p:txBody>
      </p:sp>
    </p:spTree>
    <p:extLst>
      <p:ext uri="{BB962C8B-B14F-4D97-AF65-F5344CB8AC3E}">
        <p14:creationId xmlns:p14="http://schemas.microsoft.com/office/powerpoint/2010/main" val="199064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3A7BAE-65A9-42DF-9EF9-9C12B3294173}" type="datetime1">
              <a:rPr lang="en-US" smtClean="0"/>
              <a:t>5/7/16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0E320C-62A2-4B1D-ACC4-3523EB92CA78}" type="slidenum">
              <a:rPr lang="en-US" smtClean="0"/>
              <a:t>‹#›</a:t>
            </a:fld>
            <a:endParaRPr lang="en-US"/>
          </a:p>
        </p:txBody>
      </p:sp>
    </p:spTree>
    <p:extLst>
      <p:ext uri="{BB962C8B-B14F-4D97-AF65-F5344CB8AC3E}">
        <p14:creationId xmlns:p14="http://schemas.microsoft.com/office/powerpoint/2010/main" val="199599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33941F-7085-4418-92F1-9FF9B13B7BDD}" type="datetime1">
              <a:rPr lang="en-US" smtClean="0"/>
              <a:t>5/7/16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0E320C-62A2-4B1D-ACC4-3523EB92CA78}" type="slidenum">
              <a:rPr lang="en-US" smtClean="0"/>
              <a:t>‹#›</a:t>
            </a:fld>
            <a:endParaRPr lang="en-US"/>
          </a:p>
        </p:txBody>
      </p:sp>
    </p:spTree>
    <p:extLst>
      <p:ext uri="{BB962C8B-B14F-4D97-AF65-F5344CB8AC3E}">
        <p14:creationId xmlns:p14="http://schemas.microsoft.com/office/powerpoint/2010/main" val="3199929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B1F4C-0F91-447E-9699-F5006B7D498C}" type="datetime1">
              <a:rPr lang="en-US" smtClean="0"/>
              <a:t>5/7/16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0E320C-62A2-4B1D-ACC4-3523EB92CA78}" type="slidenum">
              <a:rPr lang="en-US" smtClean="0"/>
              <a:t>‹#›</a:t>
            </a:fld>
            <a:endParaRPr lang="en-US"/>
          </a:p>
        </p:txBody>
      </p:sp>
    </p:spTree>
    <p:extLst>
      <p:ext uri="{BB962C8B-B14F-4D97-AF65-F5344CB8AC3E}">
        <p14:creationId xmlns:p14="http://schemas.microsoft.com/office/powerpoint/2010/main" val="366303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489F7A-18AA-4CD7-96E9-1EC160CF8443}" type="datetime1">
              <a:rPr lang="en-US" smtClean="0"/>
              <a:t>5/7/16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E320C-62A2-4B1D-ACC4-3523EB92CA78}" type="slidenum">
              <a:rPr lang="en-US" smtClean="0"/>
              <a:t>‹#›</a:t>
            </a:fld>
            <a:endParaRPr lang="en-US"/>
          </a:p>
        </p:txBody>
      </p:sp>
    </p:spTree>
    <p:extLst>
      <p:ext uri="{BB962C8B-B14F-4D97-AF65-F5344CB8AC3E}">
        <p14:creationId xmlns:p14="http://schemas.microsoft.com/office/powerpoint/2010/main" val="1763381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AC3D77-B8E1-4097-AC6F-11B20F511DC7}" type="datetime1">
              <a:rPr lang="en-US" smtClean="0"/>
              <a:t>5/7/16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E320C-62A2-4B1D-ACC4-3523EB92CA78}" type="slidenum">
              <a:rPr lang="en-US" smtClean="0"/>
              <a:t>‹#›</a:t>
            </a:fld>
            <a:endParaRPr lang="en-US"/>
          </a:p>
        </p:txBody>
      </p:sp>
    </p:spTree>
    <p:extLst>
      <p:ext uri="{BB962C8B-B14F-4D97-AF65-F5344CB8AC3E}">
        <p14:creationId xmlns:p14="http://schemas.microsoft.com/office/powerpoint/2010/main" val="39869801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DBBF9-F02C-43CC-88C6-D5472CE43E12}" type="datetime1">
              <a:rPr lang="en-US" smtClean="0"/>
              <a:t>5/7/16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0E320C-62A2-4B1D-ACC4-3523EB92CA78}" type="slidenum">
              <a:rPr lang="en-US" smtClean="0"/>
              <a:t>‹#›</a:t>
            </a:fld>
            <a:endParaRPr lang="en-US"/>
          </a:p>
        </p:txBody>
      </p:sp>
    </p:spTree>
    <p:extLst>
      <p:ext uri="{BB962C8B-B14F-4D97-AF65-F5344CB8AC3E}">
        <p14:creationId xmlns:p14="http://schemas.microsoft.com/office/powerpoint/2010/main" val="1908318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4" r:id="rId14"/>
    <p:sldLayoutId id="2147483665" r:id="rId15"/>
    <p:sldLayoutId id="2147483666"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oleObject" Target="../embeddings/Microsoft_Word_97_-_2004_Document1.doc"/><Relationship Id="rId5" Type="http://schemas.openxmlformats.org/officeDocument/2006/relationships/image" Target="../media/image5.w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carbon.cudenver.edu/~mryder/itc/act_res.html" TargetMode="External"/><Relationship Id="rId4" Type="http://schemas.openxmlformats.org/officeDocument/2006/relationships/hyperlink" Target="http://carbon.cudenver.edu/~mryder/coss.html%23arr" TargetMode="External"/><Relationship Id="rId5" Type="http://schemas.openxmlformats.org/officeDocument/2006/relationships/hyperlink" Target="http://carbon.cudenver.edu/~mryder/itc/pract_res.html" TargetMode="External"/><Relationship Id="rId1" Type="http://schemas.openxmlformats.org/officeDocument/2006/relationships/slideLayout" Target="../slideLayouts/slideLayout2.xml"/><Relationship Id="rId2" Type="http://schemas.openxmlformats.org/officeDocument/2006/relationships/hyperlink" Target="http://www.web.net/~robrien/papers/arfinal.html%23_Toc2618465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2.bin"/><Relationship Id="rId5"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685800" y="0"/>
            <a:ext cx="7772400" cy="1470025"/>
          </a:xfrm>
        </p:spPr>
        <p:txBody>
          <a:bodyPr/>
          <a:lstStyle/>
          <a:p>
            <a:r>
              <a:rPr lang="en-US" sz="6600" dirty="0">
                <a:solidFill>
                  <a:srgbClr val="002060"/>
                </a:solidFill>
                <a:latin typeface="Arial" charset="0"/>
                <a:ea typeface="ＭＳ Ｐゴシック" charset="0"/>
                <a:cs typeface="ＭＳ Ｐゴシック" charset="0"/>
              </a:rPr>
              <a:t>OC </a:t>
            </a:r>
            <a:r>
              <a:rPr lang="en-US" sz="6600" dirty="0" smtClean="0">
                <a:solidFill>
                  <a:srgbClr val="002060"/>
                </a:solidFill>
                <a:latin typeface="Arial" charset="0"/>
                <a:ea typeface="ＭＳ Ｐゴシック" charset="0"/>
                <a:cs typeface="ＭＳ Ｐゴシック" charset="0"/>
              </a:rPr>
              <a:t>6443</a:t>
            </a:r>
            <a:endParaRPr lang="en-US" sz="6600" dirty="0">
              <a:solidFill>
                <a:srgbClr val="002060"/>
              </a:solidFill>
              <a:latin typeface="Arial" charset="0"/>
              <a:ea typeface="ＭＳ Ｐゴシック" charset="0"/>
              <a:cs typeface="ＭＳ Ｐゴシック" charset="0"/>
            </a:endParaRPr>
          </a:p>
        </p:txBody>
      </p:sp>
      <p:sp>
        <p:nvSpPr>
          <p:cNvPr id="3" name="Subtitle 2"/>
          <p:cNvSpPr>
            <a:spLocks noGrp="1"/>
          </p:cNvSpPr>
          <p:nvPr>
            <p:ph type="subTitle" idx="1"/>
          </p:nvPr>
        </p:nvSpPr>
        <p:spPr>
          <a:xfrm>
            <a:off x="152400" y="1447800"/>
            <a:ext cx="8915400" cy="1219200"/>
          </a:xfrm>
        </p:spPr>
        <p:txBody>
          <a:bodyPr>
            <a:normAutofit fontScale="92500"/>
          </a:bodyPr>
          <a:lstStyle/>
          <a:p>
            <a:pPr>
              <a:defRPr/>
            </a:pPr>
            <a:r>
              <a:rPr lang="en-US" sz="4400" dirty="0" smtClean="0">
                <a:solidFill>
                  <a:srgbClr val="002060"/>
                </a:solidFill>
              </a:rPr>
              <a:t>Change Leadership Methods and Models</a:t>
            </a:r>
            <a:endParaRPr lang="en-US" sz="4400" dirty="0">
              <a:solidFill>
                <a:srgbClr val="002060"/>
              </a:solidFill>
            </a:endParaRPr>
          </a:p>
        </p:txBody>
      </p:sp>
      <p:sp>
        <p:nvSpPr>
          <p:cNvPr id="15363" name="Rectangle 2"/>
          <p:cNvSpPr txBox="1">
            <a:spLocks noChangeArrowheads="1"/>
          </p:cNvSpPr>
          <p:nvPr/>
        </p:nvSpPr>
        <p:spPr bwMode="auto">
          <a:xfrm>
            <a:off x="4876800" y="3505200"/>
            <a:ext cx="3962400" cy="2895600"/>
          </a:xfrm>
          <a:prstGeom prst="rect">
            <a:avLst/>
          </a:prstGeom>
          <a:noFill/>
          <a:ln w="3810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cap="small" dirty="0" smtClean="0">
                <a:solidFill>
                  <a:srgbClr val="800000"/>
                </a:solidFill>
              </a:rPr>
              <a:t>Inquiry: Diagnosis; Action Research; Action Learning</a:t>
            </a:r>
            <a:endParaRPr lang="en-US" sz="3200" dirty="0">
              <a:solidFill>
                <a:srgbClr val="800000"/>
              </a:solidFill>
            </a:endParaRPr>
          </a:p>
          <a:p>
            <a:pPr algn="ctr"/>
            <a:endParaRPr lang="en-US" sz="3200" dirty="0">
              <a:solidFill>
                <a:srgbClr val="800000"/>
              </a:solidFill>
            </a:endParaRPr>
          </a:p>
        </p:txBody>
      </p:sp>
      <p:sp>
        <p:nvSpPr>
          <p:cNvPr id="6" name="TextBox 5"/>
          <p:cNvSpPr txBox="1"/>
          <p:nvPr/>
        </p:nvSpPr>
        <p:spPr>
          <a:xfrm>
            <a:off x="2895600" y="2286000"/>
            <a:ext cx="3352800" cy="1015663"/>
          </a:xfrm>
          <a:prstGeom prst="rect">
            <a:avLst/>
          </a:prstGeom>
          <a:noFill/>
          <a:ln w="38100">
            <a:noFill/>
          </a:ln>
          <a:effectLst>
            <a:reflection blurRad="6350" stA="52000" endA="300" endPos="35000" dir="5400000" sy="-100000" algn="bl" rotWithShape="0"/>
          </a:effectLst>
          <a:scene3d>
            <a:camera prst="orthographicFront"/>
            <a:lightRig rig="threePt" dir="t"/>
          </a:scene3d>
          <a:sp3d>
            <a:bevelT prst="relaxedInset"/>
          </a:sp3d>
        </p:spPr>
        <p:txBody>
          <a:bodyPr>
            <a:spAutoFit/>
          </a:bodyPr>
          <a:lstStyle/>
          <a:p>
            <a:pPr algn="ctr">
              <a:defRPr/>
            </a:pPr>
            <a:r>
              <a:rPr lang="en-US" sz="6000" dirty="0">
                <a:solidFill>
                  <a:srgbClr val="C00000"/>
                </a:solidFill>
              </a:rPr>
              <a:t>Week </a:t>
            </a:r>
            <a:r>
              <a:rPr lang="en-US" sz="6000" dirty="0" smtClean="0">
                <a:solidFill>
                  <a:srgbClr val="C00000"/>
                </a:solidFill>
              </a:rPr>
              <a:t>2</a:t>
            </a:r>
            <a:endParaRPr lang="en-US" sz="6000" dirty="0">
              <a:solidFill>
                <a:srgbClr val="C00000"/>
              </a:solidFill>
            </a:endParaRPr>
          </a:p>
        </p:txBody>
      </p:sp>
      <p:pic>
        <p:nvPicPr>
          <p:cNvPr id="2" name="Picture 1"/>
          <p:cNvPicPr>
            <a:picLocks noChangeAspect="1"/>
          </p:cNvPicPr>
          <p:nvPr/>
        </p:nvPicPr>
        <p:blipFill>
          <a:blip r:embed="rId3"/>
          <a:stretch>
            <a:fillRect/>
          </a:stretch>
        </p:blipFill>
        <p:spPr>
          <a:xfrm>
            <a:off x="457200" y="3581400"/>
            <a:ext cx="3962400" cy="2971800"/>
          </a:xfrm>
          <a:prstGeom prst="rect">
            <a:avLst/>
          </a:prstGeom>
        </p:spPr>
      </p:pic>
    </p:spTree>
    <p:extLst>
      <p:ext uri="{BB962C8B-B14F-4D97-AF65-F5344CB8AC3E}">
        <p14:creationId xmlns:p14="http://schemas.microsoft.com/office/powerpoint/2010/main" val="36209304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52400"/>
            <a:ext cx="7924800" cy="1104900"/>
          </a:xfrm>
        </p:spPr>
        <p:txBody>
          <a:bodyPr>
            <a:normAutofit/>
          </a:bodyPr>
          <a:lstStyle/>
          <a:p>
            <a:pPr>
              <a:defRPr/>
            </a:pPr>
            <a:r>
              <a:rPr lang="en-US" sz="4000" b="1" dirty="0">
                <a:latin typeface="Arial"/>
                <a:cs typeface="Arial"/>
              </a:rPr>
              <a:t>The Learning Organization</a:t>
            </a:r>
            <a:endParaRPr lang="en-US" sz="5400" dirty="0">
              <a:latin typeface="Arial"/>
              <a:cs typeface="Arial"/>
            </a:endParaRPr>
          </a:p>
        </p:txBody>
      </p:sp>
      <p:sp>
        <p:nvSpPr>
          <p:cNvPr id="21507" name="Rectangle 3"/>
          <p:cNvSpPr>
            <a:spLocks noGrp="1" noChangeArrowheads="1"/>
          </p:cNvSpPr>
          <p:nvPr>
            <p:ph type="body" idx="1"/>
          </p:nvPr>
        </p:nvSpPr>
        <p:spPr>
          <a:xfrm>
            <a:off x="304800" y="1447800"/>
            <a:ext cx="8610600" cy="4953000"/>
          </a:xfrm>
        </p:spPr>
        <p:txBody>
          <a:bodyPr>
            <a:noAutofit/>
          </a:bodyPr>
          <a:lstStyle/>
          <a:p>
            <a:pPr>
              <a:lnSpc>
                <a:spcPct val="90000"/>
              </a:lnSpc>
              <a:defRPr/>
            </a:pPr>
            <a:r>
              <a:rPr lang="en-US" sz="2800" dirty="0">
                <a:latin typeface="Arial"/>
                <a:cs typeface="Arial"/>
              </a:rPr>
              <a:t>Through communication, teams are able to learn more than individuals operating alone.  </a:t>
            </a:r>
          </a:p>
          <a:p>
            <a:pPr lvl="1">
              <a:lnSpc>
                <a:spcPct val="90000"/>
              </a:lnSpc>
              <a:defRPr/>
            </a:pPr>
            <a:r>
              <a:rPr lang="en-US" sz="2400" dirty="0">
                <a:latin typeface="Arial"/>
                <a:cs typeface="Arial"/>
              </a:rPr>
              <a:t>Critics argue that teams inhibit learning</a:t>
            </a:r>
          </a:p>
          <a:p>
            <a:pPr lvl="1">
              <a:lnSpc>
                <a:spcPct val="90000"/>
              </a:lnSpc>
              <a:defRPr/>
            </a:pPr>
            <a:r>
              <a:rPr lang="en-US" sz="2400" dirty="0">
                <a:latin typeface="Arial"/>
                <a:cs typeface="Arial"/>
              </a:rPr>
              <a:t>Thoughts?</a:t>
            </a:r>
          </a:p>
          <a:p>
            <a:pPr>
              <a:lnSpc>
                <a:spcPct val="90000"/>
              </a:lnSpc>
              <a:defRPr/>
            </a:pPr>
            <a:r>
              <a:rPr lang="en-US" sz="2800" dirty="0">
                <a:latin typeface="Arial"/>
                <a:cs typeface="Arial"/>
              </a:rPr>
              <a:t>Leadership is a key element in creating and sustaining a learning organization.</a:t>
            </a:r>
          </a:p>
          <a:p>
            <a:pPr>
              <a:lnSpc>
                <a:spcPct val="90000"/>
              </a:lnSpc>
              <a:defRPr/>
            </a:pPr>
            <a:r>
              <a:rPr lang="en-US" sz="2800" dirty="0">
                <a:latin typeface="Arial"/>
                <a:cs typeface="Arial"/>
              </a:rPr>
              <a:t>Leaders are responsible for promoting an atmosphere conducive to learning</a:t>
            </a:r>
          </a:p>
          <a:p>
            <a:pPr>
              <a:lnSpc>
                <a:spcPct val="90000"/>
              </a:lnSpc>
              <a:defRPr/>
            </a:pPr>
            <a:r>
              <a:rPr lang="en-US" sz="2800" dirty="0">
                <a:latin typeface="Arial"/>
                <a:cs typeface="Arial"/>
              </a:rPr>
              <a:t>CREATIVE TENSION</a:t>
            </a:r>
          </a:p>
          <a:p>
            <a:pPr lvl="1">
              <a:lnSpc>
                <a:spcPct val="90000"/>
              </a:lnSpc>
              <a:defRPr/>
            </a:pPr>
            <a:r>
              <a:rPr lang="en-US" sz="2400" dirty="0">
                <a:latin typeface="Arial"/>
                <a:cs typeface="Arial"/>
              </a:rPr>
              <a:t>Represents difference between the </a:t>
            </a:r>
            <a:r>
              <a:rPr lang="ja-JP" altLang="en-US" sz="2400" dirty="0">
                <a:latin typeface="Arial"/>
                <a:cs typeface="Arial"/>
              </a:rPr>
              <a:t>“</a:t>
            </a:r>
            <a:r>
              <a:rPr lang="en-US" sz="2400" dirty="0">
                <a:latin typeface="Arial"/>
                <a:cs typeface="Arial"/>
              </a:rPr>
              <a:t>vision</a:t>
            </a:r>
            <a:r>
              <a:rPr lang="ja-JP" altLang="en-US" sz="2400" dirty="0">
                <a:latin typeface="Arial"/>
                <a:cs typeface="Arial"/>
              </a:rPr>
              <a:t>”</a:t>
            </a:r>
            <a:r>
              <a:rPr lang="en-US" sz="2400" dirty="0">
                <a:latin typeface="Arial"/>
                <a:cs typeface="Arial"/>
              </a:rPr>
              <a:t> of where the organization could be and the reality of the current organizational situation.</a:t>
            </a:r>
          </a:p>
          <a:p>
            <a:pPr>
              <a:lnSpc>
                <a:spcPct val="90000"/>
              </a:lnSpc>
              <a:defRPr/>
            </a:pPr>
            <a:endParaRPr lang="en-US" sz="2800" dirty="0">
              <a:latin typeface="Arial"/>
              <a:cs typeface="Arial"/>
            </a:endParaRPr>
          </a:p>
        </p:txBody>
      </p:sp>
    </p:spTree>
    <p:extLst>
      <p:ext uri="{BB962C8B-B14F-4D97-AF65-F5344CB8AC3E}">
        <p14:creationId xmlns:p14="http://schemas.microsoft.com/office/powerpoint/2010/main" val="1295615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152400"/>
            <a:ext cx="7924800" cy="1104900"/>
          </a:xfrm>
        </p:spPr>
        <p:txBody>
          <a:bodyPr>
            <a:noAutofit/>
          </a:bodyPr>
          <a:lstStyle/>
          <a:p>
            <a:pPr>
              <a:defRPr/>
            </a:pPr>
            <a:r>
              <a:rPr lang="en-US" sz="3600" b="1" dirty="0">
                <a:latin typeface="Arial"/>
                <a:cs typeface="Arial"/>
              </a:rPr>
              <a:t>Impediments to Learning Organization</a:t>
            </a:r>
            <a:endParaRPr lang="en-US" sz="4800" dirty="0">
              <a:latin typeface="Arial"/>
              <a:cs typeface="Arial"/>
            </a:endParaRPr>
          </a:p>
        </p:txBody>
      </p:sp>
      <p:sp>
        <p:nvSpPr>
          <p:cNvPr id="22531" name="Rectangle 3"/>
          <p:cNvSpPr>
            <a:spLocks noGrp="1" noChangeArrowheads="1"/>
          </p:cNvSpPr>
          <p:nvPr>
            <p:ph type="body" idx="1"/>
          </p:nvPr>
        </p:nvSpPr>
        <p:spPr>
          <a:xfrm>
            <a:off x="457200" y="1600200"/>
            <a:ext cx="8382000" cy="5029200"/>
          </a:xfrm>
        </p:spPr>
        <p:txBody>
          <a:bodyPr>
            <a:noAutofit/>
          </a:bodyPr>
          <a:lstStyle/>
          <a:p>
            <a:pPr>
              <a:lnSpc>
                <a:spcPct val="90000"/>
              </a:lnSpc>
              <a:defRPr/>
            </a:pPr>
            <a:r>
              <a:rPr lang="en-US" sz="2800" dirty="0">
                <a:latin typeface="Arial"/>
                <a:cs typeface="Arial"/>
              </a:rPr>
              <a:t>Complexity of the Environment</a:t>
            </a:r>
          </a:p>
          <a:p>
            <a:pPr lvl="1">
              <a:lnSpc>
                <a:spcPct val="90000"/>
              </a:lnSpc>
              <a:defRPr/>
            </a:pPr>
            <a:r>
              <a:rPr lang="en-US" sz="2400" dirty="0">
                <a:latin typeface="Arial"/>
                <a:cs typeface="Arial"/>
              </a:rPr>
              <a:t>Difficult to determine cause and effect</a:t>
            </a:r>
          </a:p>
          <a:p>
            <a:pPr lvl="1">
              <a:lnSpc>
                <a:spcPct val="90000"/>
              </a:lnSpc>
              <a:defRPr/>
            </a:pPr>
            <a:r>
              <a:rPr lang="en-US" sz="2400" dirty="0">
                <a:latin typeface="Arial"/>
                <a:cs typeface="Arial"/>
              </a:rPr>
              <a:t>Multiple contributing elements in complex environments</a:t>
            </a:r>
          </a:p>
          <a:p>
            <a:pPr>
              <a:lnSpc>
                <a:spcPct val="90000"/>
              </a:lnSpc>
              <a:defRPr/>
            </a:pPr>
            <a:r>
              <a:rPr lang="en-US" sz="2800" dirty="0">
                <a:latin typeface="Arial"/>
                <a:cs typeface="Arial"/>
              </a:rPr>
              <a:t>Internal Conflicts</a:t>
            </a:r>
          </a:p>
          <a:p>
            <a:pPr lvl="1">
              <a:lnSpc>
                <a:spcPct val="90000"/>
              </a:lnSpc>
              <a:defRPr/>
            </a:pPr>
            <a:r>
              <a:rPr lang="en-US" sz="2400" dirty="0">
                <a:latin typeface="Arial"/>
                <a:cs typeface="Arial"/>
              </a:rPr>
              <a:t>Individuals, teams, departments, and subcultures are often at odds</a:t>
            </a:r>
          </a:p>
          <a:p>
            <a:pPr lvl="1">
              <a:lnSpc>
                <a:spcPct val="90000"/>
              </a:lnSpc>
              <a:defRPr/>
            </a:pPr>
            <a:r>
              <a:rPr lang="en-US" sz="2400" dirty="0">
                <a:latin typeface="Arial"/>
                <a:cs typeface="Arial"/>
              </a:rPr>
              <a:t>Energy is drained by </a:t>
            </a:r>
            <a:r>
              <a:rPr lang="en-US" sz="2400" dirty="0" smtClean="0">
                <a:latin typeface="Arial"/>
                <a:cs typeface="Arial"/>
              </a:rPr>
              <a:t>conflict</a:t>
            </a:r>
            <a:endParaRPr lang="en-US" sz="2400" dirty="0">
              <a:latin typeface="Arial"/>
              <a:cs typeface="Arial"/>
            </a:endParaRPr>
          </a:p>
          <a:p>
            <a:pPr>
              <a:lnSpc>
                <a:spcPct val="90000"/>
              </a:lnSpc>
              <a:defRPr/>
            </a:pPr>
            <a:r>
              <a:rPr lang="en-US" sz="2800" dirty="0">
                <a:latin typeface="Arial"/>
                <a:cs typeface="Arial"/>
              </a:rPr>
              <a:t>Organization members must be trained in communication and conflict-negotiation skills</a:t>
            </a:r>
          </a:p>
          <a:p>
            <a:pPr>
              <a:lnSpc>
                <a:spcPct val="90000"/>
              </a:lnSpc>
              <a:defRPr/>
            </a:pPr>
            <a:endParaRPr lang="en-US" sz="2800" dirty="0">
              <a:latin typeface="Arial"/>
              <a:cs typeface="Arial"/>
            </a:endParaRPr>
          </a:p>
          <a:p>
            <a:pPr>
              <a:lnSpc>
                <a:spcPct val="90000"/>
              </a:lnSpc>
              <a:defRPr/>
            </a:pPr>
            <a:endParaRPr lang="en-US" sz="2800" dirty="0">
              <a:latin typeface="Arial"/>
              <a:cs typeface="Arial"/>
            </a:endParaRPr>
          </a:p>
        </p:txBody>
      </p:sp>
    </p:spTree>
    <p:extLst>
      <p:ext uri="{BB962C8B-B14F-4D97-AF65-F5344CB8AC3E}">
        <p14:creationId xmlns:p14="http://schemas.microsoft.com/office/powerpoint/2010/main" val="35936827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4213" y="188913"/>
            <a:ext cx="7772400" cy="758825"/>
          </a:xfrm>
        </p:spPr>
        <p:txBody>
          <a:bodyPr>
            <a:noAutofit/>
          </a:bodyPr>
          <a:lstStyle/>
          <a:p>
            <a:pPr eaLnBrk="1" hangingPunct="1">
              <a:defRPr/>
            </a:pPr>
            <a:r>
              <a:rPr lang="en-US" b="1" dirty="0">
                <a:latin typeface="Arial" charset="0"/>
              </a:rPr>
              <a:t>Conclusion</a:t>
            </a:r>
          </a:p>
        </p:txBody>
      </p:sp>
      <p:sp>
        <p:nvSpPr>
          <p:cNvPr id="25604" name="Rectangle 3"/>
          <p:cNvSpPr>
            <a:spLocks noGrp="1" noChangeArrowheads="1"/>
          </p:cNvSpPr>
          <p:nvPr>
            <p:ph type="body" idx="1"/>
          </p:nvPr>
        </p:nvSpPr>
        <p:spPr>
          <a:xfrm>
            <a:off x="457200" y="1371600"/>
            <a:ext cx="8229600" cy="4724400"/>
          </a:xfrm>
        </p:spPr>
        <p:txBody>
          <a:bodyPr>
            <a:normAutofit/>
          </a:bodyPr>
          <a:lstStyle/>
          <a:p>
            <a:pPr algn="just" eaLnBrk="1" hangingPunct="1">
              <a:defRPr/>
            </a:pPr>
            <a:r>
              <a:rPr lang="en-US" sz="2800" dirty="0">
                <a:latin typeface="Arial" charset="0"/>
              </a:rPr>
              <a:t>The importance of studying the organization</a:t>
            </a:r>
            <a:r>
              <a:rPr lang="ja-JP" altLang="en-US" sz="2800" dirty="0">
                <a:latin typeface="Arial" charset="0"/>
              </a:rPr>
              <a:t>’</a:t>
            </a:r>
            <a:r>
              <a:rPr lang="en-US" sz="2800" dirty="0">
                <a:latin typeface="Arial" charset="0"/>
              </a:rPr>
              <a:t>s external environment became clear in the 1960s.</a:t>
            </a:r>
          </a:p>
          <a:p>
            <a:pPr algn="just" eaLnBrk="1" hangingPunct="1">
              <a:buFontTx/>
              <a:buNone/>
              <a:defRPr/>
            </a:pPr>
            <a:endParaRPr lang="en-US" sz="2800" dirty="0">
              <a:latin typeface="Arial" charset="0"/>
            </a:endParaRPr>
          </a:p>
          <a:p>
            <a:pPr algn="just" eaLnBrk="1" hangingPunct="1">
              <a:defRPr/>
            </a:pPr>
            <a:r>
              <a:rPr lang="en-US" sz="2800" dirty="0">
                <a:latin typeface="Arial" charset="0"/>
              </a:rPr>
              <a:t>A main focus of such research was to find methods to help managers improve the ways they use organizational resources and compete successfully in the global environment.</a:t>
            </a:r>
          </a:p>
        </p:txBody>
      </p:sp>
    </p:spTree>
    <p:extLst>
      <p:ext uri="{BB962C8B-B14F-4D97-AF65-F5344CB8AC3E}">
        <p14:creationId xmlns:p14="http://schemas.microsoft.com/office/powerpoint/2010/main" val="2359880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71600" y="1752600"/>
            <a:ext cx="6400800" cy="1752600"/>
          </a:xfrm>
        </p:spPr>
        <p:txBody>
          <a:bodyPr>
            <a:normAutofit/>
          </a:bodyPr>
          <a:lstStyle/>
          <a:p>
            <a:pPr>
              <a:defRPr/>
            </a:pPr>
            <a:r>
              <a:rPr lang="en-US" sz="5400" b="1" dirty="0" smtClean="0">
                <a:solidFill>
                  <a:srgbClr val="800000"/>
                </a:solidFill>
                <a:latin typeface="Arial" charset="0"/>
                <a:cs typeface="+mn-cs"/>
              </a:rPr>
              <a:t>Organizational Diagnosis</a:t>
            </a:r>
          </a:p>
        </p:txBody>
      </p:sp>
    </p:spTree>
    <p:extLst>
      <p:ext uri="{BB962C8B-B14F-4D97-AF65-F5344CB8AC3E}">
        <p14:creationId xmlns:p14="http://schemas.microsoft.com/office/powerpoint/2010/main" val="37478508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6"/>
          <p:cNvSpPr>
            <a:spLocks noChangeArrowheads="1"/>
          </p:cNvSpPr>
          <p:nvPr/>
        </p:nvSpPr>
        <p:spPr bwMode="auto">
          <a:xfrm>
            <a:off x="381000" y="1905000"/>
            <a:ext cx="8382000" cy="3048000"/>
          </a:xfrm>
          <a:prstGeom prst="rect">
            <a:avLst/>
          </a:prstGeom>
          <a:solidFill>
            <a:schemeClr val="accent1">
              <a:alpha val="50195"/>
            </a:schemeClr>
          </a:solidFill>
          <a:ln w="9525">
            <a:solidFill>
              <a:schemeClr val="tx1"/>
            </a:solidFill>
            <a:miter lim="800000"/>
            <a:headEnd/>
            <a:tailEnd/>
          </a:ln>
        </p:spPr>
        <p:txBody>
          <a:bodyPr wrap="none" anchor="ctr"/>
          <a:lstStyle/>
          <a:p>
            <a:endParaRPr lang="en-US">
              <a:latin typeface="Arial"/>
              <a:cs typeface="Arial"/>
            </a:endParaRPr>
          </a:p>
        </p:txBody>
      </p:sp>
      <p:sp>
        <p:nvSpPr>
          <p:cNvPr id="17413" name="Rectangle 3"/>
          <p:cNvSpPr>
            <a:spLocks noGrp="1" noChangeArrowheads="1"/>
          </p:cNvSpPr>
          <p:nvPr>
            <p:ph type="title"/>
          </p:nvPr>
        </p:nvSpPr>
        <p:spPr>
          <a:noFill/>
        </p:spPr>
        <p:txBody>
          <a:bodyPr/>
          <a:lstStyle/>
          <a:p>
            <a:r>
              <a:rPr lang="en-US" b="1" dirty="0">
                <a:solidFill>
                  <a:srgbClr val="800000"/>
                </a:solidFill>
                <a:latin typeface="Arial"/>
                <a:cs typeface="Arial"/>
              </a:rPr>
              <a:t>Open Systems Model</a:t>
            </a:r>
            <a:endParaRPr lang="en-US" dirty="0">
              <a:solidFill>
                <a:srgbClr val="800000"/>
              </a:solidFill>
              <a:latin typeface="Arial"/>
              <a:cs typeface="Arial"/>
            </a:endParaRPr>
          </a:p>
        </p:txBody>
      </p:sp>
      <p:sp>
        <p:nvSpPr>
          <p:cNvPr id="17414" name="AutoShape 5"/>
          <p:cNvSpPr>
            <a:spLocks noChangeArrowheads="1"/>
          </p:cNvSpPr>
          <p:nvPr/>
        </p:nvSpPr>
        <p:spPr bwMode="auto">
          <a:xfrm>
            <a:off x="457200" y="2667000"/>
            <a:ext cx="2590800" cy="1981200"/>
          </a:xfrm>
          <a:prstGeom prst="rightArrowCallout">
            <a:avLst>
              <a:gd name="adj1" fmla="val 26926"/>
              <a:gd name="adj2" fmla="val 25000"/>
              <a:gd name="adj3" fmla="val 21795"/>
              <a:gd name="adj4" fmla="val 71569"/>
            </a:avLst>
          </a:prstGeom>
          <a:solidFill>
            <a:schemeClr val="accent1"/>
          </a:solidFill>
          <a:ln w="9525">
            <a:solidFill>
              <a:schemeClr val="tx1"/>
            </a:solidFill>
            <a:miter lim="800000"/>
            <a:headEnd/>
            <a:tailEnd/>
          </a:ln>
        </p:spPr>
        <p:txBody>
          <a:bodyPr wrap="none" anchor="ctr"/>
          <a:lstStyle/>
          <a:p>
            <a:endParaRPr lang="en-US"/>
          </a:p>
        </p:txBody>
      </p:sp>
      <p:sp>
        <p:nvSpPr>
          <p:cNvPr id="17415" name="AutoShape 6"/>
          <p:cNvSpPr>
            <a:spLocks noChangeArrowheads="1"/>
          </p:cNvSpPr>
          <p:nvPr/>
        </p:nvSpPr>
        <p:spPr bwMode="auto">
          <a:xfrm>
            <a:off x="3048000" y="2667000"/>
            <a:ext cx="3581400" cy="1981200"/>
          </a:xfrm>
          <a:prstGeom prst="rightArrowCallout">
            <a:avLst>
              <a:gd name="adj1" fmla="val 26926"/>
              <a:gd name="adj2" fmla="val 25000"/>
              <a:gd name="adj3" fmla="val 30128"/>
              <a:gd name="adj4" fmla="val 74560"/>
            </a:avLst>
          </a:prstGeom>
          <a:solidFill>
            <a:schemeClr val="accent1"/>
          </a:solidFill>
          <a:ln w="9525">
            <a:solidFill>
              <a:schemeClr val="tx1"/>
            </a:solidFill>
            <a:miter lim="800000"/>
            <a:headEnd/>
            <a:tailEnd/>
          </a:ln>
        </p:spPr>
        <p:txBody>
          <a:bodyPr wrap="none" anchor="ctr"/>
          <a:lstStyle/>
          <a:p>
            <a:endParaRPr lang="en-US"/>
          </a:p>
        </p:txBody>
      </p:sp>
      <p:sp>
        <p:nvSpPr>
          <p:cNvPr id="17416" name="Rectangle 8"/>
          <p:cNvSpPr>
            <a:spLocks noChangeArrowheads="1"/>
          </p:cNvSpPr>
          <p:nvPr/>
        </p:nvSpPr>
        <p:spPr bwMode="auto">
          <a:xfrm>
            <a:off x="6629400" y="2667000"/>
            <a:ext cx="2057400" cy="1981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7417" name="Text Box 9"/>
          <p:cNvSpPr txBox="1">
            <a:spLocks noChangeArrowheads="1"/>
          </p:cNvSpPr>
          <p:nvPr/>
        </p:nvSpPr>
        <p:spPr bwMode="auto">
          <a:xfrm>
            <a:off x="457200" y="2895600"/>
            <a:ext cx="190308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latin typeface="Arial"/>
                <a:cs typeface="Arial"/>
              </a:rPr>
              <a:t>Inputs</a:t>
            </a:r>
            <a:endParaRPr lang="en-US" dirty="0">
              <a:latin typeface="Arial"/>
              <a:cs typeface="Arial"/>
            </a:endParaRPr>
          </a:p>
          <a:p>
            <a:pPr>
              <a:buFontTx/>
              <a:buChar char="•"/>
            </a:pPr>
            <a:r>
              <a:rPr lang="en-US" b="1" dirty="0">
                <a:latin typeface="Arial"/>
                <a:cs typeface="Arial"/>
              </a:rPr>
              <a:t> </a:t>
            </a:r>
            <a:r>
              <a:rPr lang="en-US" dirty="0">
                <a:latin typeface="Arial"/>
                <a:cs typeface="Arial"/>
              </a:rPr>
              <a:t>Information</a:t>
            </a:r>
          </a:p>
          <a:p>
            <a:pPr>
              <a:buFontTx/>
              <a:buChar char="•"/>
            </a:pPr>
            <a:r>
              <a:rPr lang="en-US" dirty="0">
                <a:latin typeface="Arial"/>
                <a:cs typeface="Arial"/>
              </a:rPr>
              <a:t> Energy</a:t>
            </a:r>
          </a:p>
          <a:p>
            <a:pPr>
              <a:buFontTx/>
              <a:buChar char="•"/>
            </a:pPr>
            <a:r>
              <a:rPr lang="en-US" dirty="0">
                <a:latin typeface="Arial"/>
                <a:cs typeface="Arial"/>
              </a:rPr>
              <a:t> People</a:t>
            </a:r>
            <a:endParaRPr lang="en-US" b="1" dirty="0">
              <a:latin typeface="Arial"/>
              <a:cs typeface="Arial"/>
            </a:endParaRPr>
          </a:p>
        </p:txBody>
      </p:sp>
      <p:sp>
        <p:nvSpPr>
          <p:cNvPr id="17418" name="Text Box 10"/>
          <p:cNvSpPr txBox="1">
            <a:spLocks noChangeArrowheads="1"/>
          </p:cNvSpPr>
          <p:nvPr/>
        </p:nvSpPr>
        <p:spPr bwMode="auto">
          <a:xfrm>
            <a:off x="3090863" y="2943225"/>
            <a:ext cx="290335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latin typeface="Arial"/>
                <a:cs typeface="Arial"/>
              </a:rPr>
              <a:t>Transformations</a:t>
            </a:r>
            <a:endParaRPr lang="en-US">
              <a:latin typeface="Arial"/>
              <a:cs typeface="Arial"/>
            </a:endParaRPr>
          </a:p>
          <a:p>
            <a:pPr>
              <a:buFontTx/>
              <a:buChar char="•"/>
            </a:pPr>
            <a:r>
              <a:rPr lang="en-US" b="1">
                <a:latin typeface="Arial"/>
                <a:cs typeface="Arial"/>
              </a:rPr>
              <a:t> </a:t>
            </a:r>
            <a:r>
              <a:rPr lang="en-US">
                <a:latin typeface="Arial"/>
                <a:cs typeface="Arial"/>
              </a:rPr>
              <a:t>Social Component</a:t>
            </a:r>
          </a:p>
          <a:p>
            <a:pPr>
              <a:buFontTx/>
              <a:buChar char="•"/>
            </a:pPr>
            <a:r>
              <a:rPr lang="en-US">
                <a:latin typeface="Arial"/>
                <a:cs typeface="Arial"/>
              </a:rPr>
              <a:t> Technological </a:t>
            </a:r>
          </a:p>
          <a:p>
            <a:r>
              <a:rPr lang="en-US">
                <a:latin typeface="Arial"/>
                <a:cs typeface="Arial"/>
              </a:rPr>
              <a:t>   Component</a:t>
            </a:r>
            <a:endParaRPr lang="en-US" b="1">
              <a:latin typeface="Arial"/>
              <a:cs typeface="Arial"/>
            </a:endParaRPr>
          </a:p>
        </p:txBody>
      </p:sp>
      <p:sp>
        <p:nvSpPr>
          <p:cNvPr id="17419" name="Text Box 11"/>
          <p:cNvSpPr txBox="1">
            <a:spLocks noChangeArrowheads="1"/>
          </p:cNvSpPr>
          <p:nvPr/>
        </p:nvSpPr>
        <p:spPr bwMode="auto">
          <a:xfrm>
            <a:off x="6983413" y="2895600"/>
            <a:ext cx="15440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latin typeface="Arial"/>
                <a:cs typeface="Arial"/>
              </a:rPr>
              <a:t>Outputs</a:t>
            </a:r>
          </a:p>
          <a:p>
            <a:pPr>
              <a:buFontTx/>
              <a:buChar char="•"/>
            </a:pPr>
            <a:r>
              <a:rPr lang="en-US" b="1">
                <a:latin typeface="Arial"/>
                <a:cs typeface="Arial"/>
              </a:rPr>
              <a:t> </a:t>
            </a:r>
            <a:r>
              <a:rPr lang="en-US">
                <a:latin typeface="Arial"/>
                <a:cs typeface="Arial"/>
              </a:rPr>
              <a:t>Goods</a:t>
            </a:r>
          </a:p>
          <a:p>
            <a:pPr>
              <a:buFontTx/>
              <a:buChar char="•"/>
            </a:pPr>
            <a:r>
              <a:rPr lang="en-US">
                <a:latin typeface="Arial"/>
                <a:cs typeface="Arial"/>
              </a:rPr>
              <a:t> Services</a:t>
            </a:r>
          </a:p>
          <a:p>
            <a:pPr>
              <a:buFontTx/>
              <a:buChar char="•"/>
            </a:pPr>
            <a:r>
              <a:rPr lang="en-US">
                <a:latin typeface="Arial"/>
                <a:cs typeface="Arial"/>
              </a:rPr>
              <a:t> Ideas</a:t>
            </a:r>
            <a:endParaRPr lang="en-US" b="1">
              <a:latin typeface="Arial"/>
              <a:cs typeface="Arial"/>
            </a:endParaRPr>
          </a:p>
        </p:txBody>
      </p:sp>
      <p:cxnSp>
        <p:nvCxnSpPr>
          <p:cNvPr id="17420" name="AutoShape 12"/>
          <p:cNvCxnSpPr>
            <a:cxnSpLocks noChangeShapeType="1"/>
            <a:stCxn id="17416" idx="2"/>
            <a:endCxn id="17414" idx="2"/>
          </p:cNvCxnSpPr>
          <p:nvPr/>
        </p:nvCxnSpPr>
        <p:spPr bwMode="auto">
          <a:xfrm rot="5400000">
            <a:off x="4520406" y="1512094"/>
            <a:ext cx="1588" cy="6273800"/>
          </a:xfrm>
          <a:prstGeom prst="bentConnector3">
            <a:avLst>
              <a:gd name="adj1" fmla="val 47899986"/>
            </a:avLst>
          </a:prstGeom>
          <a:noFill/>
          <a:ln w="76200">
            <a:solidFill>
              <a:schemeClr val="hlink"/>
            </a:solidFill>
            <a:miter lim="800000"/>
            <a:headEnd/>
            <a:tailEnd type="triangle" w="med" len="med"/>
          </a:ln>
          <a:extLst>
            <a:ext uri="{909E8E84-426E-40dd-AFC4-6F175D3DCCD1}">
              <a14:hiddenFill xmlns:a14="http://schemas.microsoft.com/office/drawing/2010/main">
                <a:noFill/>
              </a14:hiddenFill>
            </a:ext>
          </a:extLst>
        </p:spPr>
      </p:cxnSp>
      <p:sp>
        <p:nvSpPr>
          <p:cNvPr id="17421" name="Line 13"/>
          <p:cNvSpPr>
            <a:spLocks noChangeShapeType="1"/>
          </p:cNvSpPr>
          <p:nvPr/>
        </p:nvSpPr>
        <p:spPr bwMode="auto">
          <a:xfrm flipV="1">
            <a:off x="4495800" y="4648200"/>
            <a:ext cx="0" cy="76200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2" name="Text Box 14"/>
          <p:cNvSpPr txBox="1">
            <a:spLocks noChangeArrowheads="1"/>
          </p:cNvSpPr>
          <p:nvPr/>
        </p:nvSpPr>
        <p:spPr bwMode="auto">
          <a:xfrm>
            <a:off x="3200400" y="1981200"/>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dirty="0">
                <a:solidFill>
                  <a:schemeClr val="tx2"/>
                </a:solidFill>
                <a:latin typeface="Arial"/>
                <a:cs typeface="Arial"/>
              </a:rPr>
              <a:t>Environment</a:t>
            </a:r>
          </a:p>
        </p:txBody>
      </p:sp>
      <p:sp>
        <p:nvSpPr>
          <p:cNvPr id="17423" name="Text Box 15"/>
          <p:cNvSpPr txBox="1">
            <a:spLocks noChangeArrowheads="1"/>
          </p:cNvSpPr>
          <p:nvPr/>
        </p:nvSpPr>
        <p:spPr bwMode="auto">
          <a:xfrm>
            <a:off x="3783231" y="5603875"/>
            <a:ext cx="16045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a:latin typeface="Arial"/>
                <a:cs typeface="Arial"/>
              </a:rPr>
              <a:t>Feedback</a:t>
            </a:r>
          </a:p>
        </p:txBody>
      </p:sp>
    </p:spTree>
    <p:extLst>
      <p:ext uri="{BB962C8B-B14F-4D97-AF65-F5344CB8AC3E}">
        <p14:creationId xmlns:p14="http://schemas.microsoft.com/office/powerpoint/2010/main" val="33571190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n-US" b="1" dirty="0" smtClean="0">
                <a:latin typeface="Arial" charset="0"/>
                <a:cs typeface="+mj-cs"/>
              </a:rPr>
              <a:t>Key Features of the Model</a:t>
            </a:r>
          </a:p>
        </p:txBody>
      </p:sp>
      <p:sp>
        <p:nvSpPr>
          <p:cNvPr id="6147" name="Rectangle 3"/>
          <p:cNvSpPr>
            <a:spLocks noGrp="1" noChangeArrowheads="1"/>
          </p:cNvSpPr>
          <p:nvPr>
            <p:ph type="body" idx="1"/>
          </p:nvPr>
        </p:nvSpPr>
        <p:spPr>
          <a:xfrm>
            <a:off x="685800" y="1981200"/>
            <a:ext cx="7848600" cy="4419600"/>
          </a:xfrm>
        </p:spPr>
        <p:txBody>
          <a:bodyPr/>
          <a:lstStyle/>
          <a:p>
            <a:pPr>
              <a:defRPr/>
            </a:pPr>
            <a:r>
              <a:rPr lang="en-US" smtClean="0">
                <a:latin typeface="Arial" charset="0"/>
                <a:cs typeface="+mn-cs"/>
              </a:rPr>
              <a:t>Environments affect inputs, internal operations, &amp; outputs</a:t>
            </a:r>
          </a:p>
          <a:p>
            <a:pPr>
              <a:defRPr/>
            </a:pPr>
            <a:r>
              <a:rPr lang="en-US" smtClean="0">
                <a:latin typeface="Arial" charset="0"/>
                <a:cs typeface="+mn-cs"/>
              </a:rPr>
              <a:t>Organizational inputs can be used as inputs for maintenance and growth</a:t>
            </a:r>
          </a:p>
          <a:p>
            <a:pPr>
              <a:defRPr/>
            </a:pPr>
            <a:r>
              <a:rPr lang="en-US" smtClean="0">
                <a:latin typeface="Arial" charset="0"/>
                <a:cs typeface="+mn-cs"/>
              </a:rPr>
              <a:t>Organizations are influenced by members as well as environments</a:t>
            </a:r>
          </a:p>
          <a:p>
            <a:pPr>
              <a:defRPr/>
            </a:pPr>
            <a:r>
              <a:rPr lang="en-US" smtClean="0">
                <a:latin typeface="Arial" charset="0"/>
                <a:cs typeface="+mn-cs"/>
              </a:rPr>
              <a:t>System elements are interrelated and influence each other</a:t>
            </a:r>
          </a:p>
        </p:txBody>
      </p:sp>
    </p:spTree>
    <p:extLst>
      <p:ext uri="{BB962C8B-B14F-4D97-AF65-F5344CB8AC3E}">
        <p14:creationId xmlns:p14="http://schemas.microsoft.com/office/powerpoint/2010/main" val="30597741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b="1" smtClean="0">
                <a:latin typeface="Arial" charset="0"/>
                <a:cs typeface="+mj-cs"/>
              </a:rPr>
              <a:t>Key Feature, Continued</a:t>
            </a:r>
          </a:p>
        </p:txBody>
      </p:sp>
      <p:sp>
        <p:nvSpPr>
          <p:cNvPr id="7171" name="Rectangle 3"/>
          <p:cNvSpPr>
            <a:spLocks noGrp="1" noChangeArrowheads="1"/>
          </p:cNvSpPr>
          <p:nvPr>
            <p:ph type="body" idx="1"/>
          </p:nvPr>
        </p:nvSpPr>
        <p:spPr/>
        <p:txBody>
          <a:bodyPr/>
          <a:lstStyle/>
          <a:p>
            <a:pPr>
              <a:defRPr/>
            </a:pPr>
            <a:r>
              <a:rPr lang="en-US" smtClean="0">
                <a:latin typeface="Arial" charset="0"/>
                <a:cs typeface="+mn-cs"/>
              </a:rPr>
              <a:t>Organizations are constantly changing</a:t>
            </a:r>
          </a:p>
          <a:p>
            <a:pPr>
              <a:defRPr/>
            </a:pPr>
            <a:r>
              <a:rPr lang="en-US" smtClean="0">
                <a:latin typeface="Arial" charset="0"/>
                <a:cs typeface="+mn-cs"/>
              </a:rPr>
              <a:t>Organizational success depends on ability to adapt to or to final a favorable environment, tie people into their organizational roles, and manage operations</a:t>
            </a:r>
          </a:p>
          <a:p>
            <a:pPr>
              <a:defRPr/>
            </a:pPr>
            <a:r>
              <a:rPr lang="en-US" smtClean="0">
                <a:latin typeface="Arial" charset="0"/>
                <a:cs typeface="+mn-cs"/>
              </a:rPr>
              <a:t>Any level or unit within an organization can be viewed as a system</a:t>
            </a:r>
          </a:p>
        </p:txBody>
      </p:sp>
    </p:spTree>
    <p:extLst>
      <p:ext uri="{BB962C8B-B14F-4D97-AF65-F5344CB8AC3E}">
        <p14:creationId xmlns:p14="http://schemas.microsoft.com/office/powerpoint/2010/main" val="17014474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3"/>
          <p:cNvSpPr txBox="1">
            <a:spLocks noChangeArrowheads="1"/>
          </p:cNvSpPr>
          <p:nvPr/>
        </p:nvSpPr>
        <p:spPr bwMode="auto">
          <a:xfrm>
            <a:off x="381000" y="152400"/>
            <a:ext cx="835183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400" b="1" dirty="0">
                <a:solidFill>
                  <a:srgbClr val="800000"/>
                </a:solidFill>
                <a:latin typeface="Arial"/>
                <a:cs typeface="Arial"/>
              </a:rPr>
              <a:t>Organization-Level </a:t>
            </a:r>
          </a:p>
          <a:p>
            <a:pPr algn="ctr"/>
            <a:r>
              <a:rPr lang="en-US" sz="4400" b="1" dirty="0">
                <a:solidFill>
                  <a:srgbClr val="800000"/>
                </a:solidFill>
                <a:latin typeface="Arial"/>
                <a:cs typeface="Arial"/>
              </a:rPr>
              <a:t>Diagnostic Model</a:t>
            </a:r>
            <a:endParaRPr lang="en-US" sz="4400" dirty="0">
              <a:solidFill>
                <a:srgbClr val="800000"/>
              </a:solidFill>
              <a:latin typeface="Arial"/>
              <a:cs typeface="Arial"/>
            </a:endParaRPr>
          </a:p>
        </p:txBody>
      </p:sp>
      <p:sp>
        <p:nvSpPr>
          <p:cNvPr id="19461" name="Text Box 4"/>
          <p:cNvSpPr txBox="1">
            <a:spLocks noChangeArrowheads="1"/>
          </p:cNvSpPr>
          <p:nvPr/>
        </p:nvSpPr>
        <p:spPr bwMode="auto">
          <a:xfrm>
            <a:off x="609600" y="2057400"/>
            <a:ext cx="11078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chemeClr val="tx2"/>
                </a:solidFill>
                <a:latin typeface="Arial"/>
                <a:cs typeface="Arial"/>
              </a:rPr>
              <a:t>Inputs</a:t>
            </a:r>
          </a:p>
        </p:txBody>
      </p:sp>
      <p:sp>
        <p:nvSpPr>
          <p:cNvPr id="19462" name="Text Box 7"/>
          <p:cNvSpPr txBox="1">
            <a:spLocks noChangeArrowheads="1"/>
          </p:cNvSpPr>
          <p:nvPr/>
        </p:nvSpPr>
        <p:spPr bwMode="auto">
          <a:xfrm>
            <a:off x="2514600" y="2649538"/>
            <a:ext cx="4800600" cy="2844800"/>
          </a:xfrm>
          <a:prstGeom prst="rect">
            <a:avLst/>
          </a:prstGeom>
          <a:solidFill>
            <a:schemeClr val="accent1"/>
          </a:solidFill>
          <a:ln w="9525">
            <a:solidFill>
              <a:schemeClr val="tx1"/>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latin typeface="Arial"/>
                <a:cs typeface="Arial"/>
              </a:rPr>
              <a:t>	</a:t>
            </a:r>
            <a:r>
              <a:rPr lang="en-US" sz="2000" b="1">
                <a:latin typeface="Arial"/>
                <a:cs typeface="Arial"/>
              </a:rPr>
              <a:t>Technology</a:t>
            </a:r>
          </a:p>
          <a:p>
            <a:endParaRPr lang="en-US" sz="2000" b="1">
              <a:latin typeface="Arial"/>
              <a:cs typeface="Arial"/>
            </a:endParaRPr>
          </a:p>
          <a:p>
            <a:r>
              <a:rPr lang="en-US" sz="2000" b="1">
                <a:latin typeface="Arial"/>
                <a:cs typeface="Arial"/>
              </a:rPr>
              <a:t>Strategy	         Structure</a:t>
            </a:r>
          </a:p>
          <a:p>
            <a:endParaRPr lang="en-US" sz="2000" b="1">
              <a:latin typeface="Arial"/>
              <a:cs typeface="Arial"/>
            </a:endParaRPr>
          </a:p>
          <a:p>
            <a:r>
              <a:rPr lang="en-US" sz="2000" b="1">
                <a:latin typeface="Arial"/>
                <a:cs typeface="Arial"/>
              </a:rPr>
              <a:t>				 </a:t>
            </a:r>
          </a:p>
          <a:p>
            <a:r>
              <a:rPr lang="en-US" sz="2000" b="1">
                <a:latin typeface="Arial"/>
                <a:cs typeface="Arial"/>
              </a:rPr>
              <a:t>         </a:t>
            </a:r>
          </a:p>
          <a:p>
            <a:r>
              <a:rPr lang="en-US" sz="2000" b="1">
                <a:latin typeface="Arial"/>
                <a:cs typeface="Arial"/>
              </a:rPr>
              <a:t>         HR	    Measurement</a:t>
            </a:r>
          </a:p>
          <a:p>
            <a:r>
              <a:rPr lang="en-US" sz="2000" b="1">
                <a:latin typeface="Arial"/>
                <a:cs typeface="Arial"/>
              </a:rPr>
              <a:t>    Systems	    Systems</a:t>
            </a:r>
            <a:endParaRPr lang="en-US" sz="2000">
              <a:latin typeface="Arial"/>
              <a:cs typeface="Arial"/>
            </a:endParaRPr>
          </a:p>
          <a:p>
            <a:endParaRPr lang="en-US" sz="2000">
              <a:latin typeface="Arial"/>
              <a:cs typeface="Arial"/>
            </a:endParaRPr>
          </a:p>
        </p:txBody>
      </p:sp>
      <p:sp>
        <p:nvSpPr>
          <p:cNvPr id="19463" name="Text Box 5"/>
          <p:cNvSpPr txBox="1">
            <a:spLocks noChangeArrowheads="1"/>
          </p:cNvSpPr>
          <p:nvPr/>
        </p:nvSpPr>
        <p:spPr bwMode="auto">
          <a:xfrm>
            <a:off x="228600" y="2667000"/>
            <a:ext cx="1676400" cy="2677656"/>
          </a:xfrm>
          <a:prstGeom prst="rect">
            <a:avLst/>
          </a:prstGeom>
          <a:solidFill>
            <a:schemeClr val="accent1"/>
          </a:solidFill>
          <a:ln w="9525">
            <a:solidFill>
              <a:schemeClr val="tx1"/>
            </a:solidFill>
            <a:miter lim="800000"/>
            <a:headEnd/>
            <a:tailEnd/>
          </a:ln>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endParaRPr lang="en-US" dirty="0">
              <a:latin typeface="Arial"/>
              <a:cs typeface="Arial"/>
            </a:endParaRPr>
          </a:p>
          <a:p>
            <a:pPr algn="ctr"/>
            <a:r>
              <a:rPr lang="en-US" sz="1800" b="1" dirty="0">
                <a:latin typeface="Arial"/>
                <a:cs typeface="Arial"/>
              </a:rPr>
              <a:t>General</a:t>
            </a:r>
          </a:p>
          <a:p>
            <a:pPr algn="ctr"/>
            <a:r>
              <a:rPr lang="en-US" sz="1800" b="1" dirty="0">
                <a:latin typeface="Arial"/>
                <a:cs typeface="Arial"/>
              </a:rPr>
              <a:t>Environment</a:t>
            </a:r>
          </a:p>
          <a:p>
            <a:pPr algn="ctr"/>
            <a:endParaRPr lang="en-US" sz="2000" b="1" dirty="0">
              <a:latin typeface="Arial"/>
              <a:cs typeface="Arial"/>
            </a:endParaRPr>
          </a:p>
          <a:p>
            <a:pPr algn="ctr"/>
            <a:r>
              <a:rPr lang="en-US" sz="2000" b="1" dirty="0">
                <a:latin typeface="Arial"/>
                <a:cs typeface="Arial"/>
              </a:rPr>
              <a:t>Industry</a:t>
            </a:r>
          </a:p>
          <a:p>
            <a:pPr algn="ctr"/>
            <a:r>
              <a:rPr lang="en-US" sz="2000" b="1" dirty="0">
                <a:latin typeface="Arial"/>
                <a:cs typeface="Arial"/>
              </a:rPr>
              <a:t>Structure</a:t>
            </a:r>
          </a:p>
          <a:p>
            <a:pPr algn="ctr"/>
            <a:endParaRPr lang="en-US" b="1" dirty="0">
              <a:latin typeface="Arial"/>
              <a:cs typeface="Arial"/>
            </a:endParaRPr>
          </a:p>
          <a:p>
            <a:pPr algn="ctr"/>
            <a:endParaRPr lang="en-US" dirty="0">
              <a:latin typeface="Arial"/>
              <a:cs typeface="Arial"/>
            </a:endParaRPr>
          </a:p>
        </p:txBody>
      </p:sp>
      <p:sp>
        <p:nvSpPr>
          <p:cNvPr id="19464" name="Text Box 6"/>
          <p:cNvSpPr txBox="1">
            <a:spLocks noChangeArrowheads="1"/>
          </p:cNvSpPr>
          <p:nvPr/>
        </p:nvSpPr>
        <p:spPr bwMode="auto">
          <a:xfrm>
            <a:off x="3505200" y="2057400"/>
            <a:ext cx="3177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chemeClr val="tx2"/>
                </a:solidFill>
                <a:latin typeface="Arial"/>
                <a:cs typeface="Arial"/>
              </a:rPr>
              <a:t>Design Components</a:t>
            </a:r>
          </a:p>
        </p:txBody>
      </p:sp>
      <p:sp>
        <p:nvSpPr>
          <p:cNvPr id="19465" name="AutoShape 8"/>
          <p:cNvSpPr>
            <a:spLocks noChangeArrowheads="1"/>
          </p:cNvSpPr>
          <p:nvPr/>
        </p:nvSpPr>
        <p:spPr bwMode="auto">
          <a:xfrm>
            <a:off x="3505200" y="3048000"/>
            <a:ext cx="1524000" cy="1524000"/>
          </a:xfrm>
          <a:prstGeom prst="pentagon">
            <a:avLst/>
          </a:prstGeom>
          <a:solidFill>
            <a:schemeClr val="bg1">
              <a:alpha val="50195"/>
            </a:schemeClr>
          </a:solidFill>
          <a:ln w="31750">
            <a:solidFill>
              <a:schemeClr val="hlink"/>
            </a:solidFill>
            <a:miter lim="800000"/>
            <a:headEnd/>
            <a:tailEnd/>
          </a:ln>
        </p:spPr>
        <p:txBody>
          <a:bodyPr wrap="none" anchor="ctr"/>
          <a:lstStyle/>
          <a:p>
            <a:endParaRPr lang="en-US"/>
          </a:p>
        </p:txBody>
      </p:sp>
      <p:sp>
        <p:nvSpPr>
          <p:cNvPr id="19466" name="AutoShape 10"/>
          <p:cNvSpPr>
            <a:spLocks noChangeArrowheads="1"/>
          </p:cNvSpPr>
          <p:nvPr/>
        </p:nvSpPr>
        <p:spPr bwMode="auto">
          <a:xfrm>
            <a:off x="5791200" y="3505200"/>
            <a:ext cx="685800" cy="1143000"/>
          </a:xfrm>
          <a:prstGeom prst="rightArrow">
            <a:avLst>
              <a:gd name="adj1" fmla="val 50000"/>
              <a:gd name="adj2" fmla="val 25000"/>
            </a:avLst>
          </a:prstGeom>
          <a:solidFill>
            <a:schemeClr val="bg1">
              <a:alpha val="50195"/>
            </a:schemeClr>
          </a:solidFill>
          <a:ln w="31750">
            <a:solidFill>
              <a:schemeClr val="hlink"/>
            </a:solidFill>
            <a:miter lim="800000"/>
            <a:headEnd/>
            <a:tailEnd/>
          </a:ln>
        </p:spPr>
        <p:txBody>
          <a:bodyPr wrap="none" anchor="ctr"/>
          <a:lstStyle/>
          <a:p>
            <a:endParaRPr lang="en-US"/>
          </a:p>
        </p:txBody>
      </p:sp>
      <p:sp>
        <p:nvSpPr>
          <p:cNvPr id="19467" name="Line 11"/>
          <p:cNvSpPr>
            <a:spLocks noChangeShapeType="1"/>
          </p:cNvSpPr>
          <p:nvPr/>
        </p:nvSpPr>
        <p:spPr bwMode="auto">
          <a:xfrm>
            <a:off x="1905000" y="3886200"/>
            <a:ext cx="609600" cy="0"/>
          </a:xfrm>
          <a:prstGeom prst="line">
            <a:avLst/>
          </a:prstGeom>
          <a:noFill/>
          <a:ln w="8890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8" name="Rectangle 12"/>
          <p:cNvSpPr>
            <a:spLocks noChangeArrowheads="1"/>
          </p:cNvSpPr>
          <p:nvPr/>
        </p:nvSpPr>
        <p:spPr bwMode="auto">
          <a:xfrm>
            <a:off x="6477000" y="2971800"/>
            <a:ext cx="685800" cy="2286000"/>
          </a:xfrm>
          <a:prstGeom prst="rect">
            <a:avLst/>
          </a:prstGeom>
          <a:solidFill>
            <a:schemeClr val="bg1">
              <a:alpha val="50195"/>
            </a:schemeClr>
          </a:solidFill>
          <a:ln w="31750">
            <a:solidFill>
              <a:schemeClr val="hlink"/>
            </a:solidFill>
            <a:miter lim="800000"/>
            <a:headEnd/>
            <a:tailEnd/>
          </a:ln>
        </p:spPr>
        <p:txBody>
          <a:bodyPr wrap="none" anchor="ctr"/>
          <a:lstStyle/>
          <a:p>
            <a:endParaRPr lang="en-US"/>
          </a:p>
        </p:txBody>
      </p:sp>
      <p:sp>
        <p:nvSpPr>
          <p:cNvPr id="19469" name="Text Box 13"/>
          <p:cNvSpPr txBox="1">
            <a:spLocks noChangeArrowheads="1"/>
          </p:cNvSpPr>
          <p:nvPr/>
        </p:nvSpPr>
        <p:spPr bwMode="auto">
          <a:xfrm rot="5387954">
            <a:off x="6225471" y="3950643"/>
            <a:ext cx="12618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latin typeface="Arial"/>
                <a:cs typeface="Arial"/>
              </a:rPr>
              <a:t>Culture</a:t>
            </a:r>
            <a:endParaRPr lang="en-US">
              <a:latin typeface="Arial"/>
              <a:cs typeface="Arial"/>
            </a:endParaRPr>
          </a:p>
        </p:txBody>
      </p:sp>
      <p:sp>
        <p:nvSpPr>
          <p:cNvPr id="19470" name="Text Box 14"/>
          <p:cNvSpPr txBox="1">
            <a:spLocks noChangeArrowheads="1"/>
          </p:cNvSpPr>
          <p:nvPr/>
        </p:nvSpPr>
        <p:spPr bwMode="auto">
          <a:xfrm rot="5400000">
            <a:off x="6778625" y="3657600"/>
            <a:ext cx="2819400" cy="831850"/>
          </a:xfrm>
          <a:prstGeom prst="rect">
            <a:avLst/>
          </a:prstGeom>
          <a:solidFill>
            <a:schemeClr val="accent1"/>
          </a:solidFill>
          <a:ln w="9525">
            <a:solidFill>
              <a:schemeClr val="tx1"/>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dirty="0">
                <a:latin typeface="Arial"/>
                <a:cs typeface="Arial"/>
              </a:rPr>
              <a:t>Organization</a:t>
            </a:r>
          </a:p>
          <a:p>
            <a:pPr algn="ctr"/>
            <a:r>
              <a:rPr lang="en-US" b="1" dirty="0">
                <a:latin typeface="Arial"/>
                <a:cs typeface="Arial"/>
              </a:rPr>
              <a:t>Effectiveness</a:t>
            </a:r>
            <a:endParaRPr lang="en-US" dirty="0">
              <a:latin typeface="Arial"/>
              <a:cs typeface="Arial"/>
            </a:endParaRPr>
          </a:p>
        </p:txBody>
      </p:sp>
      <p:sp>
        <p:nvSpPr>
          <p:cNvPr id="19471" name="Line 15"/>
          <p:cNvSpPr>
            <a:spLocks noChangeShapeType="1"/>
          </p:cNvSpPr>
          <p:nvPr/>
        </p:nvSpPr>
        <p:spPr bwMode="auto">
          <a:xfrm>
            <a:off x="7315200" y="3886200"/>
            <a:ext cx="457200" cy="0"/>
          </a:xfrm>
          <a:prstGeom prst="line">
            <a:avLst/>
          </a:prstGeom>
          <a:noFill/>
          <a:ln w="889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72" name="Text Box 16"/>
          <p:cNvSpPr txBox="1">
            <a:spLocks noChangeArrowheads="1"/>
          </p:cNvSpPr>
          <p:nvPr/>
        </p:nvSpPr>
        <p:spPr bwMode="auto">
          <a:xfrm>
            <a:off x="7543800" y="2022475"/>
            <a:ext cx="1364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chemeClr val="tx2"/>
                </a:solidFill>
                <a:latin typeface="Arial"/>
                <a:cs typeface="Arial"/>
              </a:rPr>
              <a:t>Outputs</a:t>
            </a:r>
          </a:p>
        </p:txBody>
      </p:sp>
    </p:spTree>
    <p:extLst>
      <p:ext uri="{BB962C8B-B14F-4D97-AF65-F5344CB8AC3E}">
        <p14:creationId xmlns:p14="http://schemas.microsoft.com/office/powerpoint/2010/main" val="8156190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81000"/>
            <a:ext cx="7772400" cy="1143000"/>
          </a:xfrm>
        </p:spPr>
        <p:txBody>
          <a:bodyPr>
            <a:normAutofit fontScale="90000"/>
          </a:bodyPr>
          <a:lstStyle/>
          <a:p>
            <a:pPr>
              <a:defRPr/>
            </a:pPr>
            <a:r>
              <a:rPr lang="en-US" b="1" dirty="0" smtClean="0">
                <a:latin typeface="Arial" charset="0"/>
                <a:cs typeface="+mj-cs"/>
              </a:rPr>
              <a:t>Model for Organizational Diagnosis</a:t>
            </a:r>
          </a:p>
        </p:txBody>
      </p:sp>
      <p:graphicFrame>
        <p:nvGraphicFramePr>
          <p:cNvPr id="8194" name="Object 4"/>
          <p:cNvGraphicFramePr>
            <a:graphicFrameLocks noGrp="1" noChangeAspect="1"/>
          </p:cNvGraphicFramePr>
          <p:nvPr>
            <p:ph type="tbl" idx="1"/>
            <p:extLst>
              <p:ext uri="{D42A27DB-BD31-4B8C-83A1-F6EECF244321}">
                <p14:modId xmlns:p14="http://schemas.microsoft.com/office/powerpoint/2010/main" val="3950727436"/>
              </p:ext>
            </p:extLst>
          </p:nvPr>
        </p:nvGraphicFramePr>
        <p:xfrm>
          <a:off x="1082675" y="1828800"/>
          <a:ext cx="7451725" cy="5343525"/>
        </p:xfrm>
        <a:graphic>
          <a:graphicData uri="http://schemas.openxmlformats.org/presentationml/2006/ole">
            <mc:AlternateContent xmlns:mc="http://schemas.openxmlformats.org/markup-compatibility/2006">
              <mc:Choice xmlns:v="urn:schemas-microsoft-com:vml" Requires="v">
                <p:oleObj spid="_x0000_s83988" name="Document" r:id="rId4" imgW="7760208" imgH="5565648" progId="Word.Document.8">
                  <p:embed/>
                </p:oleObj>
              </mc:Choice>
              <mc:Fallback>
                <p:oleObj name="Document" r:id="rId4" imgW="7760208" imgH="556564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675" y="1828800"/>
                        <a:ext cx="7451725"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1950747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type="title"/>
          </p:nvPr>
        </p:nvSpPr>
        <p:spPr>
          <a:solidFill>
            <a:srgbClr val="FFFFFF"/>
          </a:solidFill>
        </p:spPr>
        <p:txBody>
          <a:bodyPr/>
          <a:lstStyle/>
          <a:p>
            <a:r>
              <a:rPr lang="en-US" b="1" dirty="0">
                <a:latin typeface="Arial"/>
                <a:cs typeface="Arial"/>
              </a:rPr>
              <a:t>Key Alignment Questions</a:t>
            </a:r>
            <a:endParaRPr lang="en-US" dirty="0">
              <a:latin typeface="Arial"/>
              <a:cs typeface="Arial"/>
            </a:endParaRPr>
          </a:p>
        </p:txBody>
      </p:sp>
      <p:sp>
        <p:nvSpPr>
          <p:cNvPr id="20485" name="Rectangle 4"/>
          <p:cNvSpPr>
            <a:spLocks noGrp="1" noChangeArrowheads="1"/>
          </p:cNvSpPr>
          <p:nvPr>
            <p:ph type="body" idx="1"/>
          </p:nvPr>
        </p:nvSpPr>
        <p:spPr/>
        <p:txBody>
          <a:bodyPr/>
          <a:lstStyle/>
          <a:p>
            <a:r>
              <a:rPr lang="en-US" dirty="0">
                <a:latin typeface="Arial"/>
                <a:cs typeface="Arial"/>
              </a:rPr>
              <a:t>Do the Design Components fit with the Inputs?</a:t>
            </a:r>
          </a:p>
          <a:p>
            <a:r>
              <a:rPr lang="en-US" dirty="0">
                <a:latin typeface="Arial"/>
                <a:cs typeface="Arial"/>
              </a:rPr>
              <a:t>Are the Design Components internal consistent? Do they fit and mutually support each other?</a:t>
            </a:r>
          </a:p>
        </p:txBody>
      </p:sp>
    </p:spTree>
    <p:extLst>
      <p:ext uri="{BB962C8B-B14F-4D97-AF65-F5344CB8AC3E}">
        <p14:creationId xmlns:p14="http://schemas.microsoft.com/office/powerpoint/2010/main" val="29177136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6"/>
          <p:cNvSpPr>
            <a:spLocks noGrp="1" noChangeArrowheads="1"/>
          </p:cNvSpPr>
          <p:nvPr>
            <p:ph type="title"/>
          </p:nvPr>
        </p:nvSpPr>
        <p:spPr>
          <a:noFill/>
        </p:spPr>
        <p:txBody>
          <a:bodyPr/>
          <a:lstStyle/>
          <a:p>
            <a:r>
              <a:rPr lang="en-US" b="1" dirty="0">
                <a:latin typeface="Arial"/>
                <a:cs typeface="Arial"/>
              </a:rPr>
              <a:t>Diagnosis Defined</a:t>
            </a:r>
            <a:endParaRPr lang="en-US" dirty="0">
              <a:latin typeface="Arial"/>
              <a:cs typeface="Arial"/>
            </a:endParaRPr>
          </a:p>
        </p:txBody>
      </p:sp>
      <p:sp>
        <p:nvSpPr>
          <p:cNvPr id="16389" name="Rectangle 7"/>
          <p:cNvSpPr>
            <a:spLocks noGrp="1" noChangeArrowheads="1"/>
          </p:cNvSpPr>
          <p:nvPr>
            <p:ph type="body" idx="1"/>
          </p:nvPr>
        </p:nvSpPr>
        <p:spPr/>
        <p:txBody>
          <a:bodyPr/>
          <a:lstStyle/>
          <a:p>
            <a:pPr marL="0" indent="0">
              <a:buFontTx/>
              <a:buNone/>
            </a:pPr>
            <a:endParaRPr lang="en-US" dirty="0">
              <a:latin typeface="Arial"/>
              <a:cs typeface="Arial"/>
            </a:endParaRPr>
          </a:p>
          <a:p>
            <a:pPr marL="0" indent="0" algn="ctr">
              <a:buFontTx/>
              <a:buNone/>
            </a:pPr>
            <a:r>
              <a:rPr lang="en-US" dirty="0">
                <a:latin typeface="Arial"/>
                <a:cs typeface="Arial"/>
              </a:rPr>
              <a:t>Diagnosis is a collaborative process between organizational members and the OD consultant to collect pertinent information, analyze it, and draw conclusions for action planning and intervention.</a:t>
            </a:r>
          </a:p>
        </p:txBody>
      </p:sp>
    </p:spTree>
    <p:extLst>
      <p:ext uri="{BB962C8B-B14F-4D97-AF65-F5344CB8AC3E}">
        <p14:creationId xmlns:p14="http://schemas.microsoft.com/office/powerpoint/2010/main" val="27286563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685800" y="152400"/>
            <a:ext cx="7772400" cy="914400"/>
          </a:xfrm>
          <a:solidFill>
            <a:srgbClr val="FFFFFF"/>
          </a:solidFill>
        </p:spPr>
        <p:txBody>
          <a:bodyPr/>
          <a:lstStyle/>
          <a:p>
            <a:r>
              <a:rPr lang="en-US" b="1" dirty="0">
                <a:latin typeface="Arial"/>
                <a:cs typeface="Arial"/>
              </a:rPr>
              <a:t>Organization-Level Inputs</a:t>
            </a:r>
            <a:endParaRPr lang="en-US" dirty="0">
              <a:latin typeface="Arial"/>
              <a:cs typeface="Arial"/>
            </a:endParaRPr>
          </a:p>
        </p:txBody>
      </p:sp>
      <p:sp>
        <p:nvSpPr>
          <p:cNvPr id="21508" name="Rectangle 3"/>
          <p:cNvSpPr>
            <a:spLocks noGrp="1" noChangeArrowheads="1"/>
          </p:cNvSpPr>
          <p:nvPr>
            <p:ph type="body" idx="1"/>
          </p:nvPr>
        </p:nvSpPr>
        <p:spPr>
          <a:xfrm>
            <a:off x="685800" y="1295400"/>
            <a:ext cx="7772400" cy="5105400"/>
          </a:xfrm>
        </p:spPr>
        <p:txBody>
          <a:bodyPr/>
          <a:lstStyle/>
          <a:p>
            <a:r>
              <a:rPr lang="en-US" dirty="0">
                <a:latin typeface="Arial"/>
                <a:cs typeface="Arial"/>
              </a:rPr>
              <a:t>General Environment</a:t>
            </a:r>
          </a:p>
          <a:p>
            <a:pPr lvl="1">
              <a:lnSpc>
                <a:spcPct val="90000"/>
              </a:lnSpc>
            </a:pPr>
            <a:r>
              <a:rPr lang="en-US" sz="2600" dirty="0">
                <a:latin typeface="Arial"/>
                <a:cs typeface="Arial"/>
              </a:rPr>
              <a:t>External forces that can directly or indirectly affect the attainment of organizational objectives</a:t>
            </a:r>
          </a:p>
          <a:p>
            <a:pPr lvl="1">
              <a:lnSpc>
                <a:spcPct val="90000"/>
              </a:lnSpc>
            </a:pPr>
            <a:r>
              <a:rPr lang="en-US" sz="2600" dirty="0">
                <a:latin typeface="Arial"/>
                <a:cs typeface="Arial"/>
              </a:rPr>
              <a:t>Social, technological, ecological, economic, and political factors</a:t>
            </a:r>
          </a:p>
          <a:p>
            <a:r>
              <a:rPr lang="en-US" dirty="0">
                <a:latin typeface="Arial"/>
                <a:cs typeface="Arial"/>
              </a:rPr>
              <a:t>Industry Structure</a:t>
            </a:r>
          </a:p>
          <a:p>
            <a:pPr lvl="1">
              <a:lnSpc>
                <a:spcPct val="90000"/>
              </a:lnSpc>
            </a:pPr>
            <a:r>
              <a:rPr lang="en-US" sz="2600" dirty="0">
                <a:latin typeface="Arial"/>
                <a:cs typeface="Arial"/>
              </a:rPr>
              <a:t>External forces (task environment) that can directly affect the organization</a:t>
            </a:r>
          </a:p>
          <a:p>
            <a:pPr lvl="1">
              <a:lnSpc>
                <a:spcPct val="90000"/>
              </a:lnSpc>
            </a:pPr>
            <a:r>
              <a:rPr lang="en-US" sz="2600" dirty="0">
                <a:latin typeface="Arial"/>
                <a:cs typeface="Arial"/>
              </a:rPr>
              <a:t>Customers, suppliers, substitute products, new entrants, and rivalry among competitors</a:t>
            </a:r>
          </a:p>
        </p:txBody>
      </p:sp>
    </p:spTree>
    <p:extLst>
      <p:ext uri="{BB962C8B-B14F-4D97-AF65-F5344CB8AC3E}">
        <p14:creationId xmlns:p14="http://schemas.microsoft.com/office/powerpoint/2010/main" val="15178492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type="title"/>
          </p:nvPr>
        </p:nvSpPr>
        <p:spPr>
          <a:xfrm>
            <a:off x="228600" y="228600"/>
            <a:ext cx="8610600" cy="1143000"/>
          </a:xfrm>
          <a:solidFill>
            <a:srgbClr val="FFFFFF"/>
          </a:solidFill>
        </p:spPr>
        <p:txBody>
          <a:bodyPr>
            <a:normAutofit fontScale="90000"/>
          </a:bodyPr>
          <a:lstStyle/>
          <a:p>
            <a:r>
              <a:rPr lang="en-US" b="1" dirty="0">
                <a:latin typeface="Arial"/>
                <a:cs typeface="Arial"/>
              </a:rPr>
              <a:t>Organization Design Components</a:t>
            </a:r>
            <a:endParaRPr lang="en-US" dirty="0">
              <a:latin typeface="Arial"/>
              <a:cs typeface="Arial"/>
            </a:endParaRPr>
          </a:p>
        </p:txBody>
      </p:sp>
      <p:sp>
        <p:nvSpPr>
          <p:cNvPr id="22533" name="Rectangle 4"/>
          <p:cNvSpPr>
            <a:spLocks noGrp="1" noChangeArrowheads="1"/>
          </p:cNvSpPr>
          <p:nvPr>
            <p:ph type="body" idx="1"/>
          </p:nvPr>
        </p:nvSpPr>
        <p:spPr>
          <a:xfrm>
            <a:off x="381000" y="1676400"/>
            <a:ext cx="8458200" cy="4648200"/>
          </a:xfrm>
        </p:spPr>
        <p:txBody>
          <a:bodyPr/>
          <a:lstStyle/>
          <a:p>
            <a:pPr>
              <a:lnSpc>
                <a:spcPct val="90000"/>
              </a:lnSpc>
            </a:pPr>
            <a:r>
              <a:rPr lang="en-US" dirty="0">
                <a:latin typeface="Arial"/>
                <a:cs typeface="Arial"/>
              </a:rPr>
              <a:t>Strategy</a:t>
            </a:r>
          </a:p>
          <a:p>
            <a:pPr lvl="1">
              <a:lnSpc>
                <a:spcPct val="90000"/>
              </a:lnSpc>
            </a:pPr>
            <a:r>
              <a:rPr lang="en-US" dirty="0">
                <a:latin typeface="Arial"/>
                <a:cs typeface="Arial"/>
              </a:rPr>
              <a:t>the way an organization uses its resources (human, economic, or technical) to gain and sustain a competitive advantage</a:t>
            </a:r>
          </a:p>
          <a:p>
            <a:pPr>
              <a:lnSpc>
                <a:spcPct val="90000"/>
              </a:lnSpc>
            </a:pPr>
            <a:r>
              <a:rPr lang="en-US" dirty="0">
                <a:latin typeface="Arial"/>
                <a:cs typeface="Arial"/>
              </a:rPr>
              <a:t>Structure</a:t>
            </a:r>
          </a:p>
          <a:p>
            <a:pPr lvl="1">
              <a:lnSpc>
                <a:spcPct val="90000"/>
              </a:lnSpc>
            </a:pPr>
            <a:r>
              <a:rPr lang="en-US" dirty="0">
                <a:latin typeface="Arial"/>
                <a:cs typeface="Arial"/>
              </a:rPr>
              <a:t>how attention and resources are focused on task accomplishment</a:t>
            </a:r>
          </a:p>
          <a:p>
            <a:pPr>
              <a:lnSpc>
                <a:spcPct val="90000"/>
              </a:lnSpc>
            </a:pPr>
            <a:r>
              <a:rPr lang="en-US" dirty="0">
                <a:latin typeface="Arial"/>
                <a:cs typeface="Arial"/>
              </a:rPr>
              <a:t>Technology</a:t>
            </a:r>
          </a:p>
          <a:p>
            <a:pPr lvl="1">
              <a:lnSpc>
                <a:spcPct val="90000"/>
              </a:lnSpc>
            </a:pPr>
            <a:r>
              <a:rPr lang="en-US" dirty="0">
                <a:latin typeface="Arial"/>
                <a:cs typeface="Arial"/>
              </a:rPr>
              <a:t>the way an organization converts inputs into products and services</a:t>
            </a:r>
          </a:p>
        </p:txBody>
      </p:sp>
    </p:spTree>
    <p:extLst>
      <p:ext uri="{BB962C8B-B14F-4D97-AF65-F5344CB8AC3E}">
        <p14:creationId xmlns:p14="http://schemas.microsoft.com/office/powerpoint/2010/main" val="40320810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title"/>
          </p:nvPr>
        </p:nvSpPr>
        <p:spPr>
          <a:xfrm>
            <a:off x="609600" y="228600"/>
            <a:ext cx="8001000" cy="1143000"/>
          </a:xfrm>
          <a:solidFill>
            <a:srgbClr val="FFFFFF"/>
          </a:solidFill>
        </p:spPr>
        <p:txBody>
          <a:bodyPr>
            <a:normAutofit fontScale="90000"/>
          </a:bodyPr>
          <a:lstStyle/>
          <a:p>
            <a:r>
              <a:rPr lang="en-US" sz="4200" b="1" dirty="0">
                <a:latin typeface="Arial"/>
                <a:cs typeface="Arial"/>
              </a:rPr>
              <a:t>Organization Design Components</a:t>
            </a:r>
            <a:endParaRPr lang="en-US" dirty="0">
              <a:latin typeface="Arial"/>
              <a:cs typeface="Arial"/>
            </a:endParaRPr>
          </a:p>
        </p:txBody>
      </p:sp>
      <p:sp>
        <p:nvSpPr>
          <p:cNvPr id="23557" name="Rectangle 4"/>
          <p:cNvSpPr>
            <a:spLocks noGrp="1" noChangeArrowheads="1"/>
          </p:cNvSpPr>
          <p:nvPr>
            <p:ph type="body" idx="1"/>
          </p:nvPr>
        </p:nvSpPr>
        <p:spPr/>
        <p:txBody>
          <a:bodyPr/>
          <a:lstStyle/>
          <a:p>
            <a:r>
              <a:rPr lang="en-US" dirty="0">
                <a:latin typeface="Arial"/>
                <a:cs typeface="Arial"/>
              </a:rPr>
              <a:t>Human Resource Systems</a:t>
            </a:r>
          </a:p>
          <a:p>
            <a:pPr lvl="1"/>
            <a:r>
              <a:rPr lang="en-US" dirty="0">
                <a:latin typeface="Arial"/>
                <a:cs typeface="Arial"/>
              </a:rPr>
              <a:t>the mechanisms for selecting, developing, appraising, and rewarding organization members</a:t>
            </a:r>
          </a:p>
          <a:p>
            <a:r>
              <a:rPr lang="en-US" dirty="0">
                <a:latin typeface="Arial"/>
                <a:cs typeface="Arial"/>
              </a:rPr>
              <a:t>Measurement Systems</a:t>
            </a:r>
          </a:p>
          <a:p>
            <a:pPr lvl="1"/>
            <a:r>
              <a:rPr lang="en-US" dirty="0">
                <a:latin typeface="Arial"/>
                <a:cs typeface="Arial"/>
              </a:rPr>
              <a:t>methods of gathering, assessing, and disseminating information on the activities of groups and individuals in organizations</a:t>
            </a:r>
          </a:p>
        </p:txBody>
      </p:sp>
    </p:spTree>
    <p:extLst>
      <p:ext uri="{BB962C8B-B14F-4D97-AF65-F5344CB8AC3E}">
        <p14:creationId xmlns:p14="http://schemas.microsoft.com/office/powerpoint/2010/main" val="13830190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304800" y="304800"/>
            <a:ext cx="8534400" cy="1143000"/>
          </a:xfrm>
          <a:solidFill>
            <a:srgbClr val="FFFFFF"/>
          </a:solidFill>
        </p:spPr>
        <p:txBody>
          <a:bodyPr>
            <a:normAutofit fontScale="90000"/>
          </a:bodyPr>
          <a:lstStyle/>
          <a:p>
            <a:r>
              <a:rPr lang="en-US" sz="4200" b="1" dirty="0">
                <a:latin typeface="Arial"/>
                <a:cs typeface="Arial"/>
              </a:rPr>
              <a:t>Organization Design Components</a:t>
            </a:r>
            <a:endParaRPr lang="en-US" dirty="0">
              <a:latin typeface="Arial"/>
              <a:cs typeface="Arial"/>
            </a:endParaRPr>
          </a:p>
        </p:txBody>
      </p:sp>
      <p:sp>
        <p:nvSpPr>
          <p:cNvPr id="24580" name="Rectangle 3"/>
          <p:cNvSpPr>
            <a:spLocks noGrp="1" noChangeArrowheads="1"/>
          </p:cNvSpPr>
          <p:nvPr>
            <p:ph type="body" idx="1"/>
          </p:nvPr>
        </p:nvSpPr>
        <p:spPr>
          <a:xfrm>
            <a:off x="378125" y="1600200"/>
            <a:ext cx="8384875" cy="4525963"/>
          </a:xfrm>
        </p:spPr>
        <p:txBody>
          <a:bodyPr/>
          <a:lstStyle/>
          <a:p>
            <a:r>
              <a:rPr lang="en-US" dirty="0">
                <a:latin typeface="Arial"/>
                <a:cs typeface="Arial"/>
              </a:rPr>
              <a:t>Organization Culture</a:t>
            </a:r>
          </a:p>
          <a:p>
            <a:pPr lvl="1"/>
            <a:r>
              <a:rPr lang="en-US" dirty="0">
                <a:latin typeface="Arial"/>
                <a:cs typeface="Arial"/>
              </a:rPr>
              <a:t>The basic assumptions, values, and norms shared by organization members</a:t>
            </a:r>
          </a:p>
          <a:p>
            <a:pPr lvl="1"/>
            <a:r>
              <a:rPr lang="en-US" dirty="0">
                <a:latin typeface="Arial"/>
                <a:cs typeface="Arial"/>
              </a:rPr>
              <a:t>Represents both an </a:t>
            </a:r>
            <a:r>
              <a:rPr lang="ja-JP" altLang="en-US" dirty="0">
                <a:latin typeface="Arial"/>
                <a:cs typeface="Arial"/>
              </a:rPr>
              <a:t>“</a:t>
            </a:r>
            <a:r>
              <a:rPr lang="en-US" altLang="ja-JP" dirty="0">
                <a:latin typeface="Arial"/>
                <a:cs typeface="Arial"/>
              </a:rPr>
              <a:t>outcome</a:t>
            </a:r>
            <a:r>
              <a:rPr lang="ja-JP" altLang="en-US" dirty="0">
                <a:latin typeface="Arial"/>
                <a:cs typeface="Arial"/>
              </a:rPr>
              <a:t>”</a:t>
            </a:r>
            <a:r>
              <a:rPr lang="en-US" altLang="ja-JP" dirty="0">
                <a:latin typeface="Arial"/>
                <a:cs typeface="Arial"/>
              </a:rPr>
              <a:t> of organization design and a </a:t>
            </a:r>
            <a:r>
              <a:rPr lang="ja-JP" altLang="en-US" dirty="0">
                <a:latin typeface="Arial"/>
                <a:cs typeface="Arial"/>
              </a:rPr>
              <a:t>“</a:t>
            </a:r>
            <a:r>
              <a:rPr lang="en-US" altLang="ja-JP" dirty="0">
                <a:latin typeface="Arial"/>
                <a:cs typeface="Arial"/>
              </a:rPr>
              <a:t>foundation</a:t>
            </a:r>
            <a:r>
              <a:rPr lang="ja-JP" altLang="en-US" dirty="0">
                <a:latin typeface="Arial"/>
                <a:cs typeface="Arial"/>
              </a:rPr>
              <a:t>”</a:t>
            </a:r>
            <a:r>
              <a:rPr lang="en-US" altLang="ja-JP" dirty="0">
                <a:latin typeface="Arial"/>
                <a:cs typeface="Arial"/>
              </a:rPr>
              <a:t> or </a:t>
            </a:r>
            <a:r>
              <a:rPr lang="ja-JP" altLang="en-US" dirty="0">
                <a:latin typeface="Arial"/>
                <a:cs typeface="Arial"/>
              </a:rPr>
              <a:t>“</a:t>
            </a:r>
            <a:r>
              <a:rPr lang="en-US" altLang="ja-JP" dirty="0">
                <a:latin typeface="Arial"/>
                <a:cs typeface="Arial"/>
              </a:rPr>
              <a:t>constraint</a:t>
            </a:r>
            <a:r>
              <a:rPr lang="ja-JP" altLang="en-US" dirty="0">
                <a:latin typeface="Arial"/>
                <a:cs typeface="Arial"/>
              </a:rPr>
              <a:t>”</a:t>
            </a:r>
            <a:r>
              <a:rPr lang="en-US" altLang="ja-JP" dirty="0">
                <a:latin typeface="Arial"/>
                <a:cs typeface="Arial"/>
              </a:rPr>
              <a:t> to change</a:t>
            </a:r>
          </a:p>
          <a:p>
            <a:pPr lvl="1"/>
            <a:endParaRPr lang="en-US" dirty="0">
              <a:latin typeface="Arial"/>
              <a:cs typeface="Arial"/>
            </a:endParaRPr>
          </a:p>
        </p:txBody>
      </p:sp>
    </p:spTree>
    <p:extLst>
      <p:ext uri="{BB962C8B-B14F-4D97-AF65-F5344CB8AC3E}">
        <p14:creationId xmlns:p14="http://schemas.microsoft.com/office/powerpoint/2010/main" val="1211715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1026"/>
          <p:cNvSpPr>
            <a:spLocks noGrp="1" noChangeArrowheads="1"/>
          </p:cNvSpPr>
          <p:nvPr>
            <p:ph type="title"/>
          </p:nvPr>
        </p:nvSpPr>
        <p:spPr>
          <a:xfrm>
            <a:off x="609600" y="228600"/>
            <a:ext cx="8001000" cy="1143000"/>
          </a:xfrm>
          <a:solidFill>
            <a:srgbClr val="FFFFFF"/>
          </a:solidFill>
        </p:spPr>
        <p:txBody>
          <a:bodyPr/>
          <a:lstStyle/>
          <a:p>
            <a:r>
              <a:rPr lang="en-US" b="1" dirty="0">
                <a:latin typeface="Arial"/>
                <a:cs typeface="Arial"/>
              </a:rPr>
              <a:t>Outputs</a:t>
            </a:r>
            <a:endParaRPr lang="en-US" dirty="0">
              <a:latin typeface="Arial"/>
              <a:cs typeface="Arial"/>
            </a:endParaRPr>
          </a:p>
        </p:txBody>
      </p:sp>
      <p:sp>
        <p:nvSpPr>
          <p:cNvPr id="25604" name="Rectangle 1027"/>
          <p:cNvSpPr>
            <a:spLocks noGrp="1" noChangeArrowheads="1"/>
          </p:cNvSpPr>
          <p:nvPr>
            <p:ph type="body" idx="1"/>
          </p:nvPr>
        </p:nvSpPr>
        <p:spPr>
          <a:xfrm>
            <a:off x="457200" y="1646237"/>
            <a:ext cx="8229600" cy="4525963"/>
          </a:xfrm>
        </p:spPr>
        <p:txBody>
          <a:bodyPr/>
          <a:lstStyle/>
          <a:p>
            <a:r>
              <a:rPr lang="en-US" dirty="0">
                <a:latin typeface="Arial"/>
                <a:cs typeface="Arial"/>
              </a:rPr>
              <a:t>Organization Performance</a:t>
            </a:r>
          </a:p>
          <a:p>
            <a:pPr lvl="1"/>
            <a:r>
              <a:rPr lang="en-US" dirty="0">
                <a:latin typeface="Arial"/>
                <a:cs typeface="Arial"/>
              </a:rPr>
              <a:t>e.g., profits, profitability, stock price</a:t>
            </a:r>
          </a:p>
          <a:p>
            <a:r>
              <a:rPr lang="en-US" dirty="0">
                <a:latin typeface="Arial"/>
                <a:cs typeface="Arial"/>
              </a:rPr>
              <a:t>Productivity</a:t>
            </a:r>
          </a:p>
          <a:p>
            <a:pPr lvl="1"/>
            <a:r>
              <a:rPr lang="en-US" dirty="0">
                <a:latin typeface="Arial"/>
                <a:cs typeface="Arial"/>
              </a:rPr>
              <a:t>e.g., cost/employee, cost/unit, error rates, quality</a:t>
            </a:r>
          </a:p>
          <a:p>
            <a:r>
              <a:rPr lang="en-US" dirty="0">
                <a:latin typeface="Arial"/>
                <a:cs typeface="Arial"/>
              </a:rPr>
              <a:t>Stakeholder Satisfaction</a:t>
            </a:r>
          </a:p>
          <a:p>
            <a:pPr lvl="1"/>
            <a:r>
              <a:rPr lang="en-US" dirty="0">
                <a:latin typeface="Arial"/>
                <a:cs typeface="Arial"/>
              </a:rPr>
              <a:t>e.g., market share, employee satisfaction, regulation compliance</a:t>
            </a:r>
          </a:p>
        </p:txBody>
      </p:sp>
    </p:spTree>
    <p:extLst>
      <p:ext uri="{BB962C8B-B14F-4D97-AF65-F5344CB8AC3E}">
        <p14:creationId xmlns:p14="http://schemas.microsoft.com/office/powerpoint/2010/main" val="40569980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a:defRPr/>
            </a:pPr>
            <a:r>
              <a:rPr lang="en-US" b="1" dirty="0" smtClean="0">
                <a:latin typeface="Arial" charset="0"/>
                <a:cs typeface="+mj-cs"/>
              </a:rPr>
              <a:t>Data for Organizational Level Diagnosis</a:t>
            </a:r>
          </a:p>
        </p:txBody>
      </p:sp>
      <p:sp>
        <p:nvSpPr>
          <p:cNvPr id="10243" name="Rectangle 3"/>
          <p:cNvSpPr>
            <a:spLocks noGrp="1" noChangeArrowheads="1"/>
          </p:cNvSpPr>
          <p:nvPr>
            <p:ph type="body" idx="1"/>
          </p:nvPr>
        </p:nvSpPr>
        <p:spPr>
          <a:xfrm>
            <a:off x="457200" y="1722437"/>
            <a:ext cx="8229600" cy="4525963"/>
          </a:xfrm>
        </p:spPr>
        <p:txBody>
          <a:bodyPr/>
          <a:lstStyle/>
          <a:p>
            <a:pPr>
              <a:defRPr/>
            </a:pPr>
            <a:r>
              <a:rPr lang="en-US" dirty="0" smtClean="0">
                <a:latin typeface="Arial" charset="0"/>
                <a:cs typeface="+mn-cs"/>
              </a:rPr>
              <a:t>Environmental data</a:t>
            </a:r>
          </a:p>
          <a:p>
            <a:pPr>
              <a:defRPr/>
            </a:pPr>
            <a:r>
              <a:rPr lang="en-US" dirty="0" smtClean="0">
                <a:latin typeface="Arial" charset="0"/>
                <a:cs typeface="+mn-cs"/>
              </a:rPr>
              <a:t>Industry structure data</a:t>
            </a:r>
          </a:p>
          <a:p>
            <a:pPr>
              <a:defRPr/>
            </a:pPr>
            <a:r>
              <a:rPr lang="en-US" dirty="0" smtClean="0">
                <a:latin typeface="Arial" charset="0"/>
                <a:cs typeface="+mn-cs"/>
              </a:rPr>
              <a:t>Goals &amp; strategies</a:t>
            </a:r>
          </a:p>
          <a:p>
            <a:pPr>
              <a:defRPr/>
            </a:pPr>
            <a:r>
              <a:rPr lang="en-US" dirty="0" smtClean="0">
                <a:latin typeface="Arial" charset="0"/>
                <a:cs typeface="+mn-cs"/>
              </a:rPr>
              <a:t>Organizational design &amp; structure</a:t>
            </a:r>
          </a:p>
          <a:p>
            <a:pPr>
              <a:defRPr/>
            </a:pPr>
            <a:r>
              <a:rPr lang="en-US" dirty="0" smtClean="0">
                <a:latin typeface="Arial" charset="0"/>
                <a:cs typeface="+mn-cs"/>
              </a:rPr>
              <a:t>Organizational performance</a:t>
            </a:r>
          </a:p>
          <a:p>
            <a:pPr>
              <a:defRPr/>
            </a:pPr>
            <a:r>
              <a:rPr lang="en-US" dirty="0" smtClean="0">
                <a:latin typeface="Arial" charset="0"/>
                <a:cs typeface="+mn-cs"/>
              </a:rPr>
              <a:t>Productivity</a:t>
            </a:r>
          </a:p>
          <a:p>
            <a:pPr>
              <a:defRPr/>
            </a:pPr>
            <a:r>
              <a:rPr lang="en-US" dirty="0" smtClean="0">
                <a:latin typeface="Arial" charset="0"/>
                <a:cs typeface="+mn-cs"/>
              </a:rPr>
              <a:t>Stakeholder satisfaction</a:t>
            </a:r>
          </a:p>
        </p:txBody>
      </p:sp>
    </p:spTree>
    <p:extLst>
      <p:ext uri="{BB962C8B-B14F-4D97-AF65-F5344CB8AC3E}">
        <p14:creationId xmlns:p14="http://schemas.microsoft.com/office/powerpoint/2010/main" val="182898261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sz="quarter"/>
          </p:nvPr>
        </p:nvSpPr>
        <p:spPr>
          <a:xfrm>
            <a:off x="685800" y="381000"/>
            <a:ext cx="7772400" cy="1143000"/>
          </a:xfrm>
        </p:spPr>
        <p:txBody>
          <a:bodyPr/>
          <a:lstStyle/>
          <a:p>
            <a:pPr eaLnBrk="1" hangingPunct="1">
              <a:defRPr/>
            </a:pPr>
            <a:r>
              <a:rPr lang="en-US" b="1" dirty="0" smtClean="0">
                <a:latin typeface="Arial"/>
                <a:cs typeface="Arial"/>
              </a:rPr>
              <a:t>The Process</a:t>
            </a:r>
          </a:p>
        </p:txBody>
      </p:sp>
      <p:sp>
        <p:nvSpPr>
          <p:cNvPr id="11267" name="Rectangle 3"/>
          <p:cNvSpPr>
            <a:spLocks noGrp="1" noChangeArrowheads="1"/>
          </p:cNvSpPr>
          <p:nvPr>
            <p:ph sz="quarter" idx="2"/>
          </p:nvPr>
        </p:nvSpPr>
        <p:spPr>
          <a:xfrm>
            <a:off x="533400" y="1981200"/>
            <a:ext cx="7924800" cy="762000"/>
          </a:xfrm>
        </p:spPr>
        <p:txBody>
          <a:bodyPr/>
          <a:lstStyle/>
          <a:p>
            <a:pPr eaLnBrk="1" hangingPunct="1">
              <a:buFontTx/>
              <a:buNone/>
              <a:defRPr/>
            </a:pPr>
            <a:r>
              <a:rPr lang="en-US" smtClean="0">
                <a:latin typeface="Arial"/>
                <a:cs typeface="Arial"/>
              </a:rPr>
              <a:t>Diagnosis is cyclical process involving:</a:t>
            </a:r>
          </a:p>
        </p:txBody>
      </p:sp>
      <p:sp>
        <p:nvSpPr>
          <p:cNvPr id="11268" name="Rectangle 4"/>
          <p:cNvSpPr>
            <a:spLocks noGrp="1" noChangeArrowheads="1"/>
          </p:cNvSpPr>
          <p:nvPr>
            <p:ph sz="quarter" idx="3"/>
          </p:nvPr>
        </p:nvSpPr>
        <p:spPr>
          <a:xfrm>
            <a:off x="533400" y="3048000"/>
            <a:ext cx="3810000" cy="1981200"/>
          </a:xfrm>
        </p:spPr>
        <p:txBody>
          <a:bodyPr/>
          <a:lstStyle/>
          <a:p>
            <a:pPr eaLnBrk="1" hangingPunct="1">
              <a:defRPr/>
            </a:pPr>
            <a:r>
              <a:rPr lang="en-US" smtClean="0">
                <a:latin typeface="Arial"/>
                <a:cs typeface="Arial"/>
              </a:rPr>
              <a:t>Data gathering.</a:t>
            </a:r>
          </a:p>
          <a:p>
            <a:pPr eaLnBrk="1" hangingPunct="1">
              <a:defRPr/>
            </a:pPr>
            <a:r>
              <a:rPr lang="en-US" smtClean="0">
                <a:latin typeface="Arial"/>
                <a:cs typeface="Arial"/>
              </a:rPr>
              <a:t>Identification of problem areas.</a:t>
            </a:r>
          </a:p>
        </p:txBody>
      </p:sp>
      <p:sp>
        <p:nvSpPr>
          <p:cNvPr id="11269" name="Rectangle 5"/>
          <p:cNvSpPr>
            <a:spLocks noGrp="1" noChangeArrowheads="1"/>
          </p:cNvSpPr>
          <p:nvPr>
            <p:ph sz="quarter" idx="4"/>
          </p:nvPr>
        </p:nvSpPr>
        <p:spPr>
          <a:xfrm>
            <a:off x="4800600" y="3048000"/>
            <a:ext cx="3810000" cy="1981200"/>
          </a:xfrm>
        </p:spPr>
        <p:txBody>
          <a:bodyPr/>
          <a:lstStyle/>
          <a:p>
            <a:pPr eaLnBrk="1" hangingPunct="1">
              <a:defRPr/>
            </a:pPr>
            <a:r>
              <a:rPr lang="en-US" smtClean="0">
                <a:latin typeface="Arial"/>
                <a:cs typeface="Arial"/>
              </a:rPr>
              <a:t>Interpretation.</a:t>
            </a:r>
          </a:p>
          <a:p>
            <a:pPr eaLnBrk="1" hangingPunct="1">
              <a:defRPr/>
            </a:pPr>
            <a:r>
              <a:rPr lang="en-US" smtClean="0">
                <a:latin typeface="Arial"/>
                <a:cs typeface="Arial"/>
              </a:rPr>
              <a:t>Potential action programs.</a:t>
            </a:r>
          </a:p>
        </p:txBody>
      </p:sp>
    </p:spTree>
    <p:extLst>
      <p:ext uri="{BB962C8B-B14F-4D97-AF65-F5344CB8AC3E}">
        <p14:creationId xmlns:p14="http://schemas.microsoft.com/office/powerpoint/2010/main" val="1502793863"/>
      </p:ext>
    </p:extLst>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76200"/>
            <a:ext cx="8229600" cy="1143000"/>
          </a:xfrm>
        </p:spPr>
        <p:txBody>
          <a:bodyPr/>
          <a:lstStyle/>
          <a:p>
            <a:pPr eaLnBrk="1" hangingPunct="1">
              <a:defRPr/>
            </a:pPr>
            <a:r>
              <a:rPr lang="en-US" b="1" dirty="0" smtClean="0">
                <a:latin typeface="Arial"/>
                <a:cs typeface="Arial"/>
              </a:rPr>
              <a:t>Steps in Diagnosis</a:t>
            </a:r>
            <a:endParaRPr lang="en-US" sz="2400" b="1" dirty="0" smtClean="0">
              <a:latin typeface="Arial"/>
              <a:cs typeface="Arial"/>
            </a:endParaRPr>
          </a:p>
        </p:txBody>
      </p:sp>
      <p:sp>
        <p:nvSpPr>
          <p:cNvPr id="12291" name="Rectangle 3"/>
          <p:cNvSpPr>
            <a:spLocks noGrp="1" noChangeArrowheads="1"/>
          </p:cNvSpPr>
          <p:nvPr>
            <p:ph type="body" idx="1"/>
          </p:nvPr>
        </p:nvSpPr>
        <p:spPr>
          <a:xfrm>
            <a:off x="457200" y="1447800"/>
            <a:ext cx="8229600" cy="5029200"/>
          </a:xfrm>
        </p:spPr>
        <p:txBody>
          <a:bodyPr>
            <a:normAutofit lnSpcReduction="10000"/>
          </a:bodyPr>
          <a:lstStyle/>
          <a:p>
            <a:pPr eaLnBrk="1" hangingPunct="1">
              <a:buFontTx/>
              <a:buNone/>
              <a:defRPr/>
            </a:pPr>
            <a:r>
              <a:rPr lang="en-US" dirty="0" smtClean="0">
                <a:latin typeface="Arial"/>
                <a:cs typeface="Arial"/>
              </a:rPr>
              <a:t>Step 1: Tentative problem identified.</a:t>
            </a:r>
          </a:p>
          <a:p>
            <a:pPr eaLnBrk="1" hangingPunct="1">
              <a:buFontTx/>
              <a:buNone/>
              <a:defRPr/>
            </a:pPr>
            <a:r>
              <a:rPr lang="en-US" dirty="0" smtClean="0">
                <a:latin typeface="Arial"/>
                <a:cs typeface="Arial"/>
              </a:rPr>
              <a:t>Step 2: Collect data.</a:t>
            </a:r>
          </a:p>
          <a:p>
            <a:pPr eaLnBrk="1" hangingPunct="1">
              <a:buFontTx/>
              <a:buNone/>
              <a:defRPr/>
            </a:pPr>
            <a:r>
              <a:rPr lang="en-US" dirty="0" smtClean="0">
                <a:latin typeface="Arial"/>
                <a:cs typeface="Arial"/>
              </a:rPr>
              <a:t>Step 3: Analyze data.</a:t>
            </a:r>
          </a:p>
          <a:p>
            <a:pPr eaLnBrk="1" hangingPunct="1">
              <a:buFontTx/>
              <a:buNone/>
              <a:defRPr/>
            </a:pPr>
            <a:r>
              <a:rPr lang="en-US" dirty="0" smtClean="0">
                <a:latin typeface="Arial"/>
                <a:cs typeface="Arial"/>
              </a:rPr>
              <a:t>Step 4: Feedback data.</a:t>
            </a:r>
          </a:p>
          <a:p>
            <a:pPr eaLnBrk="1" hangingPunct="1">
              <a:buFontTx/>
              <a:buNone/>
              <a:defRPr/>
            </a:pPr>
            <a:r>
              <a:rPr lang="en-US" dirty="0" smtClean="0">
                <a:latin typeface="Arial"/>
                <a:cs typeface="Arial"/>
              </a:rPr>
              <a:t>Step 5: More data needed?</a:t>
            </a:r>
          </a:p>
          <a:p>
            <a:pPr>
              <a:buNone/>
              <a:defRPr/>
            </a:pPr>
            <a:r>
              <a:rPr lang="en-US" dirty="0">
                <a:latin typeface="Arial"/>
                <a:cs typeface="Arial"/>
              </a:rPr>
              <a:t>Step 6: Problem areas identified.</a:t>
            </a:r>
          </a:p>
          <a:p>
            <a:pPr>
              <a:buNone/>
              <a:defRPr/>
            </a:pPr>
            <a:r>
              <a:rPr lang="en-US" dirty="0">
                <a:latin typeface="Arial"/>
                <a:cs typeface="Arial"/>
              </a:rPr>
              <a:t>Step 7: Is client motivated?</a:t>
            </a:r>
          </a:p>
          <a:p>
            <a:pPr>
              <a:buNone/>
              <a:defRPr/>
            </a:pPr>
            <a:r>
              <a:rPr lang="en-US" dirty="0">
                <a:latin typeface="Arial"/>
                <a:cs typeface="Arial"/>
              </a:rPr>
              <a:t>Step 8: Diagnosis and work on problem.</a:t>
            </a:r>
          </a:p>
          <a:p>
            <a:pPr>
              <a:buNone/>
              <a:defRPr/>
            </a:pPr>
            <a:r>
              <a:rPr lang="en-US" dirty="0">
                <a:latin typeface="Arial"/>
                <a:cs typeface="Arial"/>
              </a:rPr>
              <a:t>Step 9: Monitor and assess results.</a:t>
            </a:r>
          </a:p>
          <a:p>
            <a:pPr eaLnBrk="1" hangingPunct="1">
              <a:buFontTx/>
              <a:buNone/>
              <a:defRPr/>
            </a:pPr>
            <a:endParaRPr lang="en-US" dirty="0" smtClean="0">
              <a:latin typeface="Arial"/>
              <a:cs typeface="Arial"/>
            </a:endParaRPr>
          </a:p>
        </p:txBody>
      </p:sp>
    </p:spTree>
    <p:extLst>
      <p:ext uri="{BB962C8B-B14F-4D97-AF65-F5344CB8AC3E}">
        <p14:creationId xmlns:p14="http://schemas.microsoft.com/office/powerpoint/2010/main" val="2490988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76200"/>
            <a:ext cx="7772400" cy="1295400"/>
          </a:xfrm>
        </p:spPr>
        <p:txBody>
          <a:bodyPr>
            <a:normAutofit fontScale="90000"/>
          </a:bodyPr>
          <a:lstStyle/>
          <a:p>
            <a:pPr eaLnBrk="1" hangingPunct="1">
              <a:defRPr/>
            </a:pPr>
            <a:r>
              <a:rPr lang="en-US" b="1" dirty="0" smtClean="0">
                <a:latin typeface="Arial"/>
                <a:cs typeface="Arial"/>
              </a:rPr>
              <a:t>Types of Data-Gathering Methods </a:t>
            </a:r>
            <a:endParaRPr lang="en-US" sz="2400" b="1" dirty="0" smtClean="0">
              <a:latin typeface="Arial"/>
              <a:cs typeface="Arial"/>
            </a:endParaRPr>
          </a:p>
        </p:txBody>
      </p:sp>
      <p:sp>
        <p:nvSpPr>
          <p:cNvPr id="26627" name="Rectangle 3"/>
          <p:cNvSpPr>
            <a:spLocks noGrp="1" noChangeArrowheads="1"/>
          </p:cNvSpPr>
          <p:nvPr>
            <p:ph type="body" idx="1"/>
          </p:nvPr>
        </p:nvSpPr>
        <p:spPr>
          <a:xfrm>
            <a:off x="304800" y="1219200"/>
            <a:ext cx="8534400" cy="4495800"/>
          </a:xfrm>
        </p:spPr>
        <p:txBody>
          <a:bodyPr>
            <a:noAutofit/>
          </a:bodyPr>
          <a:lstStyle/>
          <a:p>
            <a:pPr marL="533400" indent="-533400" eaLnBrk="1" hangingPunct="1">
              <a:buFont typeface="Wingdings" charset="0"/>
              <a:buAutoNum type="arabicPeriod"/>
              <a:defRPr/>
            </a:pPr>
            <a:r>
              <a:rPr lang="en-US" sz="2800" dirty="0" smtClean="0">
                <a:latin typeface="Arial"/>
                <a:cs typeface="Arial"/>
              </a:rPr>
              <a:t>Secondary sources.</a:t>
            </a:r>
          </a:p>
          <a:p>
            <a:pPr marL="952500" lvl="1" indent="-495300" eaLnBrk="1" hangingPunct="1">
              <a:buFont typeface="Arial" charset="0"/>
              <a:buChar char="–"/>
              <a:defRPr/>
            </a:pPr>
            <a:r>
              <a:rPr lang="en-US" sz="2400" dirty="0" smtClean="0">
                <a:latin typeface="Arial"/>
                <a:cs typeface="Arial"/>
              </a:rPr>
              <a:t>Organization and industry data.</a:t>
            </a:r>
          </a:p>
          <a:p>
            <a:pPr marL="533400" indent="-533400" eaLnBrk="1" hangingPunct="1">
              <a:buFont typeface="Wingdings" charset="0"/>
              <a:buAutoNum type="arabicPeriod"/>
              <a:defRPr/>
            </a:pPr>
            <a:r>
              <a:rPr lang="en-US" sz="2800" dirty="0" smtClean="0">
                <a:latin typeface="Arial"/>
                <a:cs typeface="Arial"/>
              </a:rPr>
              <a:t>Employee surveys or questionnaires.</a:t>
            </a:r>
          </a:p>
          <a:p>
            <a:pPr marL="952500" lvl="1" indent="-495300" eaLnBrk="1" hangingPunct="1">
              <a:defRPr/>
            </a:pPr>
            <a:r>
              <a:rPr lang="en-US" sz="2400" dirty="0" smtClean="0">
                <a:latin typeface="Arial"/>
                <a:cs typeface="Arial"/>
              </a:rPr>
              <a:t>Useful with a large number of people.</a:t>
            </a:r>
          </a:p>
          <a:p>
            <a:pPr marL="952500" lvl="1" indent="-495300" eaLnBrk="1" hangingPunct="1">
              <a:defRPr/>
            </a:pPr>
            <a:r>
              <a:rPr lang="en-US" sz="2400" dirty="0" smtClean="0">
                <a:latin typeface="Arial"/>
                <a:cs typeface="Arial"/>
              </a:rPr>
              <a:t>Data may lack </a:t>
            </a:r>
            <a:r>
              <a:rPr lang="ja-JP" altLang="en-US" sz="2400" dirty="0" smtClean="0">
                <a:latin typeface="Arial"/>
                <a:cs typeface="Arial"/>
              </a:rPr>
              <a:t>“</a:t>
            </a:r>
            <a:r>
              <a:rPr lang="en-US" sz="2400" dirty="0" smtClean="0">
                <a:latin typeface="Arial"/>
                <a:cs typeface="Arial"/>
              </a:rPr>
              <a:t>richness.</a:t>
            </a:r>
            <a:r>
              <a:rPr lang="ja-JP" altLang="en-US" sz="2400" dirty="0" smtClean="0">
                <a:latin typeface="Arial"/>
                <a:cs typeface="Arial"/>
              </a:rPr>
              <a:t>”</a:t>
            </a:r>
            <a:endParaRPr lang="en-US" altLang="ja-JP" sz="2400" dirty="0" smtClean="0">
              <a:latin typeface="Arial"/>
              <a:cs typeface="Arial"/>
            </a:endParaRPr>
          </a:p>
          <a:p>
            <a:pPr marL="514350" indent="-514350">
              <a:buFont typeface="+mj-lt"/>
              <a:buAutoNum type="arabicPeriod" startAt="3"/>
              <a:defRPr/>
            </a:pPr>
            <a:r>
              <a:rPr lang="en-US" sz="2800" dirty="0">
                <a:latin typeface="Arial"/>
                <a:cs typeface="Arial"/>
              </a:rPr>
              <a:t>Direct observation.</a:t>
            </a:r>
          </a:p>
          <a:p>
            <a:pPr marL="990600" lvl="1" indent="-533400">
              <a:defRPr/>
            </a:pPr>
            <a:r>
              <a:rPr lang="en-US" sz="2400" dirty="0">
                <a:latin typeface="Arial"/>
                <a:cs typeface="Arial"/>
              </a:rPr>
              <a:t>Observing how people go about tasks.</a:t>
            </a:r>
          </a:p>
          <a:p>
            <a:pPr marL="514350" indent="-514350">
              <a:buFont typeface="+mj-lt"/>
              <a:buAutoNum type="arabicPeriod" startAt="4"/>
              <a:defRPr/>
            </a:pPr>
            <a:r>
              <a:rPr lang="en-US" sz="2800" dirty="0">
                <a:latin typeface="Arial"/>
                <a:cs typeface="Arial"/>
              </a:rPr>
              <a:t>Interviews.</a:t>
            </a:r>
          </a:p>
          <a:p>
            <a:pPr marL="990600" lvl="1" indent="-533400">
              <a:defRPr/>
            </a:pPr>
            <a:r>
              <a:rPr lang="en-US" sz="2400" dirty="0">
                <a:latin typeface="Arial"/>
                <a:cs typeface="Arial"/>
              </a:rPr>
              <a:t>Direct, personal, and flexible.</a:t>
            </a:r>
          </a:p>
          <a:p>
            <a:pPr marL="990600" lvl="1" indent="-533400">
              <a:defRPr/>
            </a:pPr>
            <a:r>
              <a:rPr lang="en-US" sz="2400" dirty="0">
                <a:latin typeface="Arial"/>
                <a:cs typeface="Arial"/>
              </a:rPr>
              <a:t>One of most widely used methods.</a:t>
            </a:r>
          </a:p>
          <a:p>
            <a:pPr marL="990600" lvl="1" indent="-533400">
              <a:defRPr/>
            </a:pPr>
            <a:r>
              <a:rPr lang="en-US" sz="2400" dirty="0">
                <a:latin typeface="Arial"/>
                <a:cs typeface="Arial"/>
              </a:rPr>
              <a:t>Directed interview.</a:t>
            </a:r>
          </a:p>
          <a:p>
            <a:pPr marL="990600" lvl="1" indent="-533400">
              <a:defRPr/>
            </a:pPr>
            <a:r>
              <a:rPr lang="en-US" sz="2400" dirty="0" err="1">
                <a:latin typeface="Arial"/>
                <a:cs typeface="Arial"/>
              </a:rPr>
              <a:t>Nondirected</a:t>
            </a:r>
            <a:r>
              <a:rPr lang="en-US" sz="2400" dirty="0">
                <a:latin typeface="Arial"/>
                <a:cs typeface="Arial"/>
              </a:rPr>
              <a:t> interview.</a:t>
            </a:r>
          </a:p>
          <a:p>
            <a:pPr marL="552450" indent="-495300">
              <a:defRPr/>
            </a:pPr>
            <a:endParaRPr lang="en-US" sz="2800" dirty="0" smtClean="0">
              <a:latin typeface="Arial"/>
              <a:cs typeface="Arial"/>
            </a:endParaRPr>
          </a:p>
        </p:txBody>
      </p:sp>
    </p:spTree>
    <p:extLst>
      <p:ext uri="{BB962C8B-B14F-4D97-AF65-F5344CB8AC3E}">
        <p14:creationId xmlns:p14="http://schemas.microsoft.com/office/powerpoint/2010/main" val="3823851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28600"/>
            <a:ext cx="8229600" cy="1143000"/>
          </a:xfrm>
        </p:spPr>
        <p:txBody>
          <a:bodyPr/>
          <a:lstStyle/>
          <a:p>
            <a:pPr eaLnBrk="1" hangingPunct="1">
              <a:defRPr/>
            </a:pPr>
            <a:r>
              <a:rPr lang="en-US" b="1" dirty="0" smtClean="0">
                <a:latin typeface="Arial"/>
                <a:cs typeface="Arial"/>
              </a:rPr>
              <a:t>Analysis of Data</a:t>
            </a:r>
          </a:p>
        </p:txBody>
      </p:sp>
      <p:sp>
        <p:nvSpPr>
          <p:cNvPr id="41987" name="Rectangle 3"/>
          <p:cNvSpPr>
            <a:spLocks noGrp="1" noChangeArrowheads="1"/>
          </p:cNvSpPr>
          <p:nvPr>
            <p:ph type="body" idx="1"/>
          </p:nvPr>
        </p:nvSpPr>
        <p:spPr>
          <a:xfrm>
            <a:off x="457200" y="1798637"/>
            <a:ext cx="8229600" cy="4525963"/>
          </a:xfrm>
        </p:spPr>
        <p:txBody>
          <a:bodyPr/>
          <a:lstStyle/>
          <a:p>
            <a:pPr eaLnBrk="1" hangingPunct="1">
              <a:defRPr/>
            </a:pPr>
            <a:r>
              <a:rPr lang="en-US" dirty="0" smtClean="0">
                <a:latin typeface="Arial"/>
                <a:cs typeface="Arial"/>
              </a:rPr>
              <a:t>Techniques used to analyze data.</a:t>
            </a:r>
          </a:p>
          <a:p>
            <a:pPr lvl="1" eaLnBrk="1" hangingPunct="1">
              <a:defRPr/>
            </a:pPr>
            <a:r>
              <a:rPr lang="en-US" dirty="0" smtClean="0">
                <a:latin typeface="Arial"/>
                <a:cs typeface="Arial"/>
              </a:rPr>
              <a:t>Dictated by method used to gather data.</a:t>
            </a:r>
          </a:p>
          <a:p>
            <a:pPr eaLnBrk="1" hangingPunct="1">
              <a:defRPr/>
            </a:pPr>
            <a:r>
              <a:rPr lang="en-US" dirty="0" smtClean="0">
                <a:latin typeface="Arial"/>
                <a:cs typeface="Arial"/>
              </a:rPr>
              <a:t>Type of analysis decided prior to data collection.</a:t>
            </a:r>
          </a:p>
        </p:txBody>
      </p:sp>
    </p:spTree>
    <p:extLst>
      <p:ext uri="{BB962C8B-B14F-4D97-AF65-F5344CB8AC3E}">
        <p14:creationId xmlns:p14="http://schemas.microsoft.com/office/powerpoint/2010/main" val="3162130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pPr>
              <a:defRPr/>
            </a:pPr>
            <a:r>
              <a:rPr lang="en-US" sz="5400" b="1" dirty="0" smtClean="0">
                <a:solidFill>
                  <a:srgbClr val="800000"/>
                </a:solidFill>
                <a:latin typeface="Arial"/>
                <a:cs typeface="Arial"/>
              </a:rPr>
              <a:t>SYSTEMS THEORY</a:t>
            </a:r>
          </a:p>
        </p:txBody>
      </p:sp>
    </p:spTree>
    <p:extLst>
      <p:ext uri="{BB962C8B-B14F-4D97-AF65-F5344CB8AC3E}">
        <p14:creationId xmlns:p14="http://schemas.microsoft.com/office/powerpoint/2010/main" val="330127113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1981200"/>
          </a:xfrm>
        </p:spPr>
        <p:txBody>
          <a:bodyPr>
            <a:normAutofit fontScale="90000"/>
          </a:bodyPr>
          <a:lstStyle/>
          <a:p>
            <a:pPr eaLnBrk="1" hangingPunct="1">
              <a:defRPr/>
            </a:pPr>
            <a:r>
              <a:rPr lang="en-US" b="1" dirty="0" smtClean="0">
                <a:latin typeface="Arial"/>
                <a:cs typeface="Arial"/>
              </a:rPr>
              <a:t>Guidelines for Evaluating Effectiveness of Data Collection</a:t>
            </a:r>
          </a:p>
        </p:txBody>
      </p:sp>
      <p:sp>
        <p:nvSpPr>
          <p:cNvPr id="43011" name="Rectangle 3"/>
          <p:cNvSpPr>
            <a:spLocks noGrp="1" noChangeArrowheads="1"/>
          </p:cNvSpPr>
          <p:nvPr>
            <p:ph type="body" idx="1"/>
          </p:nvPr>
        </p:nvSpPr>
        <p:spPr>
          <a:xfrm>
            <a:off x="685800" y="2514600"/>
            <a:ext cx="7772400" cy="3276600"/>
          </a:xfrm>
        </p:spPr>
        <p:txBody>
          <a:bodyPr/>
          <a:lstStyle/>
          <a:p>
            <a:pPr eaLnBrk="1" hangingPunct="1">
              <a:defRPr/>
            </a:pPr>
            <a:r>
              <a:rPr lang="en-US" dirty="0" smtClean="0">
                <a:latin typeface="Arial"/>
                <a:cs typeface="Arial"/>
              </a:rPr>
              <a:t>Validity of data.</a:t>
            </a:r>
          </a:p>
          <a:p>
            <a:pPr eaLnBrk="1" hangingPunct="1">
              <a:defRPr/>
            </a:pPr>
            <a:r>
              <a:rPr lang="en-US" dirty="0" smtClean="0">
                <a:latin typeface="Arial"/>
                <a:cs typeface="Arial"/>
              </a:rPr>
              <a:t>Time to collect data.</a:t>
            </a:r>
          </a:p>
          <a:p>
            <a:pPr eaLnBrk="1" hangingPunct="1">
              <a:defRPr/>
            </a:pPr>
            <a:r>
              <a:rPr lang="en-US" dirty="0" smtClean="0">
                <a:latin typeface="Arial"/>
                <a:cs typeface="Arial"/>
              </a:rPr>
              <a:t>Cost of data collection.</a:t>
            </a:r>
          </a:p>
          <a:p>
            <a:pPr eaLnBrk="1" hangingPunct="1">
              <a:defRPr/>
            </a:pPr>
            <a:r>
              <a:rPr lang="en-US" dirty="0" smtClean="0">
                <a:latin typeface="Arial"/>
                <a:cs typeface="Arial"/>
              </a:rPr>
              <a:t>Organization culture and norms.</a:t>
            </a:r>
          </a:p>
          <a:p>
            <a:pPr eaLnBrk="1" hangingPunct="1">
              <a:defRPr/>
            </a:pPr>
            <a:r>
              <a:rPr lang="en-US" dirty="0" smtClean="0">
                <a:latin typeface="Arial"/>
                <a:cs typeface="Arial"/>
              </a:rPr>
              <a:t>Hawthorne effect in data collecting.</a:t>
            </a:r>
          </a:p>
        </p:txBody>
      </p:sp>
    </p:spTree>
    <p:extLst>
      <p:ext uri="{BB962C8B-B14F-4D97-AF65-F5344CB8AC3E}">
        <p14:creationId xmlns:p14="http://schemas.microsoft.com/office/powerpoint/2010/main" val="2451145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b="1" dirty="0" smtClean="0">
                <a:latin typeface="Arial"/>
                <a:cs typeface="Arial"/>
              </a:rPr>
              <a:t>Diagnostic Models</a:t>
            </a:r>
          </a:p>
        </p:txBody>
      </p:sp>
      <p:sp>
        <p:nvSpPr>
          <p:cNvPr id="34819" name="Rectangle 3"/>
          <p:cNvSpPr>
            <a:spLocks noGrp="1" noChangeArrowheads="1"/>
          </p:cNvSpPr>
          <p:nvPr>
            <p:ph type="body" idx="1"/>
          </p:nvPr>
        </p:nvSpPr>
        <p:spPr/>
        <p:txBody>
          <a:bodyPr/>
          <a:lstStyle/>
          <a:p>
            <a:pPr eaLnBrk="1" hangingPunct="1">
              <a:defRPr/>
            </a:pPr>
            <a:r>
              <a:rPr lang="en-US" smtClean="0">
                <a:latin typeface="Arial"/>
                <a:cs typeface="Arial"/>
              </a:rPr>
              <a:t>Models may be used to:</a:t>
            </a:r>
          </a:p>
          <a:p>
            <a:pPr lvl="1" eaLnBrk="1" hangingPunct="1">
              <a:defRPr/>
            </a:pPr>
            <a:r>
              <a:rPr lang="en-US" smtClean="0">
                <a:latin typeface="Arial"/>
                <a:cs typeface="Arial"/>
              </a:rPr>
              <a:t>Analyze structure, culture, and behavior of organization. </a:t>
            </a:r>
          </a:p>
          <a:p>
            <a:pPr eaLnBrk="1" hangingPunct="1">
              <a:defRPr/>
            </a:pPr>
            <a:r>
              <a:rPr lang="en-US" smtClean="0">
                <a:latin typeface="Arial"/>
                <a:cs typeface="Arial"/>
              </a:rPr>
              <a:t>Models play a critical role.</a:t>
            </a:r>
          </a:p>
          <a:p>
            <a:pPr eaLnBrk="1" hangingPunct="1">
              <a:defRPr/>
            </a:pPr>
            <a:r>
              <a:rPr lang="en-US" smtClean="0">
                <a:latin typeface="Arial"/>
                <a:cs typeface="Arial"/>
              </a:rPr>
              <a:t>Provide conceptual framework to understand organization.</a:t>
            </a:r>
          </a:p>
        </p:txBody>
      </p:sp>
    </p:spTree>
    <p:extLst>
      <p:ext uri="{BB962C8B-B14F-4D97-AF65-F5344CB8AC3E}">
        <p14:creationId xmlns:p14="http://schemas.microsoft.com/office/powerpoint/2010/main" val="3585770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b="1" dirty="0" smtClean="0">
                <a:latin typeface="Arial"/>
                <a:cs typeface="Arial"/>
              </a:rPr>
              <a:t>Warning Signs in Diagnosis</a:t>
            </a:r>
          </a:p>
        </p:txBody>
      </p:sp>
      <p:sp>
        <p:nvSpPr>
          <p:cNvPr id="35843" name="Rectangle 3"/>
          <p:cNvSpPr>
            <a:spLocks noGrp="1" noChangeArrowheads="1"/>
          </p:cNvSpPr>
          <p:nvPr>
            <p:ph type="body" idx="1"/>
          </p:nvPr>
        </p:nvSpPr>
        <p:spPr/>
        <p:txBody>
          <a:bodyPr/>
          <a:lstStyle/>
          <a:p>
            <a:pPr eaLnBrk="1" hangingPunct="1">
              <a:defRPr/>
            </a:pPr>
            <a:r>
              <a:rPr lang="en-US" smtClean="0">
                <a:latin typeface="Arial"/>
                <a:cs typeface="Arial"/>
              </a:rPr>
              <a:t>Confidentiality of data.</a:t>
            </a:r>
          </a:p>
          <a:p>
            <a:pPr eaLnBrk="1" hangingPunct="1">
              <a:defRPr/>
            </a:pPr>
            <a:r>
              <a:rPr lang="en-US" smtClean="0">
                <a:latin typeface="Arial"/>
                <a:cs typeface="Arial"/>
              </a:rPr>
              <a:t>Over-diagnosis.</a:t>
            </a:r>
          </a:p>
          <a:p>
            <a:pPr eaLnBrk="1" hangingPunct="1">
              <a:defRPr/>
            </a:pPr>
            <a:r>
              <a:rPr lang="en-US" smtClean="0">
                <a:latin typeface="Arial"/>
                <a:cs typeface="Arial"/>
              </a:rPr>
              <a:t>Crisis diagnosis.</a:t>
            </a:r>
          </a:p>
          <a:p>
            <a:pPr eaLnBrk="1" hangingPunct="1">
              <a:defRPr/>
            </a:pPr>
            <a:r>
              <a:rPr lang="en-US" smtClean="0">
                <a:latin typeface="Arial"/>
                <a:cs typeface="Arial"/>
              </a:rPr>
              <a:t>Threatening and overwhelming diagnosis.</a:t>
            </a:r>
          </a:p>
          <a:p>
            <a:pPr eaLnBrk="1" hangingPunct="1">
              <a:defRPr/>
            </a:pPr>
            <a:r>
              <a:rPr lang="en-US" smtClean="0">
                <a:latin typeface="Arial"/>
                <a:cs typeface="Arial"/>
              </a:rPr>
              <a:t>Practitioner</a:t>
            </a:r>
            <a:r>
              <a:rPr lang="ja-JP" altLang="en-US" smtClean="0">
                <a:latin typeface="Arial"/>
                <a:cs typeface="Arial"/>
              </a:rPr>
              <a:t>’</a:t>
            </a:r>
            <a:r>
              <a:rPr lang="en-US" smtClean="0">
                <a:latin typeface="Arial"/>
                <a:cs typeface="Arial"/>
              </a:rPr>
              <a:t>s favorite diagnosis.</a:t>
            </a:r>
          </a:p>
          <a:p>
            <a:pPr eaLnBrk="1" hangingPunct="1">
              <a:defRPr/>
            </a:pPr>
            <a:r>
              <a:rPr lang="en-US" smtClean="0">
                <a:latin typeface="Arial"/>
                <a:cs typeface="Arial"/>
              </a:rPr>
              <a:t>Diagnosis of symptoms, not problems.</a:t>
            </a:r>
          </a:p>
        </p:txBody>
      </p:sp>
    </p:spTree>
    <p:extLst>
      <p:ext uri="{BB962C8B-B14F-4D97-AF65-F5344CB8AC3E}">
        <p14:creationId xmlns:p14="http://schemas.microsoft.com/office/powerpoint/2010/main" val="146117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34868" y="2057400"/>
            <a:ext cx="855673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7200" b="1" dirty="0" smtClean="0">
                <a:solidFill>
                  <a:srgbClr val="800000"/>
                </a:solidFill>
                <a:latin typeface="Arial"/>
                <a:cs typeface="Arial"/>
              </a:rPr>
              <a:t>Action Research/Learning</a:t>
            </a:r>
            <a:endParaRPr lang="en-US" sz="7200" b="1" dirty="0">
              <a:solidFill>
                <a:srgbClr val="800000"/>
              </a:solidFill>
              <a:latin typeface="Arial"/>
              <a:cs typeface="Arial"/>
            </a:endParaRPr>
          </a:p>
        </p:txBody>
      </p:sp>
    </p:spTree>
    <p:extLst>
      <p:ext uri="{BB962C8B-B14F-4D97-AF65-F5344CB8AC3E}">
        <p14:creationId xmlns:p14="http://schemas.microsoft.com/office/powerpoint/2010/main" val="14731744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
            <a:ext cx="7772400" cy="1143000"/>
          </a:xfrm>
        </p:spPr>
        <p:txBody>
          <a:bodyPr/>
          <a:lstStyle/>
          <a:p>
            <a:r>
              <a:rPr lang="en-US" b="1" dirty="0">
                <a:solidFill>
                  <a:srgbClr val="800000"/>
                </a:solidFill>
              </a:rPr>
              <a:t>Action Research</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0"/>
            <a:ext cx="4724400" cy="4753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982994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76200"/>
            <a:ext cx="7772400" cy="914400"/>
          </a:xfrm>
        </p:spPr>
        <p:txBody>
          <a:bodyPr/>
          <a:lstStyle/>
          <a:p>
            <a:r>
              <a:rPr lang="en-US" dirty="0">
                <a:solidFill>
                  <a:srgbClr val="800000"/>
                </a:solidFill>
              </a:rPr>
              <a:t>What is Action Research?</a:t>
            </a:r>
          </a:p>
        </p:txBody>
      </p:sp>
      <p:sp>
        <p:nvSpPr>
          <p:cNvPr id="3075" name="Rectangle 3"/>
          <p:cNvSpPr>
            <a:spLocks noGrp="1" noChangeArrowheads="1"/>
          </p:cNvSpPr>
          <p:nvPr>
            <p:ph type="body" idx="1"/>
          </p:nvPr>
        </p:nvSpPr>
        <p:spPr>
          <a:xfrm>
            <a:off x="228600" y="990600"/>
            <a:ext cx="8686800" cy="5715000"/>
          </a:xfrm>
        </p:spPr>
        <p:txBody>
          <a:bodyPr>
            <a:noAutofit/>
          </a:bodyPr>
          <a:lstStyle/>
          <a:p>
            <a:pPr>
              <a:lnSpc>
                <a:spcPct val="90000"/>
              </a:lnSpc>
            </a:pPr>
            <a:r>
              <a:rPr lang="en-US" dirty="0"/>
              <a:t>Definition</a:t>
            </a:r>
          </a:p>
          <a:p>
            <a:pPr lvl="1">
              <a:lnSpc>
                <a:spcPct val="90000"/>
              </a:lnSpc>
            </a:pPr>
            <a:r>
              <a:rPr lang="en-US" dirty="0"/>
              <a:t>Action research is known by many other names, including participatory research, collaborative inquiry, emancipatory research, action learning, and </a:t>
            </a:r>
            <a:r>
              <a:rPr lang="en-US" dirty="0" smtClean="0"/>
              <a:t>contextual </a:t>
            </a:r>
            <a:r>
              <a:rPr lang="en-US" dirty="0"/>
              <a:t>action research, but all are variations on a theme. </a:t>
            </a:r>
            <a:endParaRPr lang="en-US" dirty="0" smtClean="0"/>
          </a:p>
          <a:p>
            <a:pPr lvl="1">
              <a:lnSpc>
                <a:spcPct val="90000"/>
              </a:lnSpc>
            </a:pPr>
            <a:r>
              <a:rPr lang="en-US" dirty="0" smtClean="0"/>
              <a:t>Put </a:t>
            </a:r>
            <a:r>
              <a:rPr lang="en-US" dirty="0"/>
              <a:t>simply, action research is </a:t>
            </a:r>
            <a:r>
              <a:rPr lang="ja-JP" altLang="en-US" dirty="0"/>
              <a:t>“</a:t>
            </a:r>
            <a:r>
              <a:rPr lang="en-US" dirty="0"/>
              <a:t>learning by doing</a:t>
            </a:r>
            <a:r>
              <a:rPr lang="ja-JP" altLang="en-US" dirty="0"/>
              <a:t>”</a:t>
            </a:r>
            <a:r>
              <a:rPr lang="en-US" dirty="0"/>
              <a:t> - a group of people identify a problem, do something to resolve it, see how successful their efforts were, and if not satisfied, try again. </a:t>
            </a:r>
            <a:endParaRPr lang="en-US" dirty="0" smtClean="0"/>
          </a:p>
          <a:p>
            <a:pPr lvl="1">
              <a:lnSpc>
                <a:spcPct val="90000"/>
              </a:lnSpc>
            </a:pPr>
            <a:r>
              <a:rPr lang="en-US" dirty="0" smtClean="0"/>
              <a:t> </a:t>
            </a:r>
            <a:r>
              <a:rPr lang="en-US" dirty="0"/>
              <a:t>While this is the essence of the approach, there are other key attributes of action research that differentiate it from common problem-solving activities that we all engage in every day. </a:t>
            </a:r>
          </a:p>
        </p:txBody>
      </p:sp>
    </p:spTree>
    <p:extLst>
      <p:ext uri="{BB962C8B-B14F-4D97-AF65-F5344CB8AC3E}">
        <p14:creationId xmlns:p14="http://schemas.microsoft.com/office/powerpoint/2010/main" val="1938709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76200"/>
            <a:ext cx="7772400" cy="1143000"/>
          </a:xfrm>
        </p:spPr>
        <p:txBody>
          <a:bodyPr/>
          <a:lstStyle/>
          <a:p>
            <a:r>
              <a:rPr lang="en-US" dirty="0">
                <a:solidFill>
                  <a:srgbClr val="800000"/>
                </a:solidFill>
              </a:rPr>
              <a:t>Simple Action Research Model</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7295974"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180028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76200"/>
            <a:ext cx="7772400" cy="1143000"/>
          </a:xfrm>
        </p:spPr>
        <p:txBody>
          <a:bodyPr/>
          <a:lstStyle/>
          <a:p>
            <a:r>
              <a:rPr lang="en-US" dirty="0">
                <a:solidFill>
                  <a:srgbClr val="800000"/>
                </a:solidFill>
              </a:rPr>
              <a:t>Detailed Action Research Model</a:t>
            </a:r>
          </a:p>
        </p:txBody>
      </p:sp>
      <p:sp>
        <p:nvSpPr>
          <p:cNvPr id="5124" name="Rectangle 4"/>
          <p:cNvSpPr>
            <a:spLocks noChangeArrowheads="1"/>
          </p:cNvSpPr>
          <p:nvPr/>
        </p:nvSpPr>
        <p:spPr bwMode="auto">
          <a:xfrm>
            <a:off x="3429000" y="257175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1600"/>
            <a:ext cx="6538172"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108292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a:xfrm>
            <a:off x="623888" y="396875"/>
            <a:ext cx="7772400" cy="838200"/>
          </a:xfrm>
        </p:spPr>
        <p:txBody>
          <a:bodyPr/>
          <a:lstStyle/>
          <a:p>
            <a:pPr algn="ctr" eaLnBrk="1" hangingPunct="1"/>
            <a:r>
              <a:rPr lang="en-US" dirty="0">
                <a:solidFill>
                  <a:srgbClr val="800000"/>
                </a:solidFill>
                <a:latin typeface="Arial" charset="0"/>
              </a:rPr>
              <a:t>Action Research Model</a:t>
            </a:r>
          </a:p>
        </p:txBody>
      </p:sp>
      <p:sp>
        <p:nvSpPr>
          <p:cNvPr id="17412" name="Rectangle 19"/>
          <p:cNvSpPr>
            <a:spLocks noGrp="1" noChangeArrowheads="1"/>
          </p:cNvSpPr>
          <p:nvPr>
            <p:ph type="body" sz="half" idx="4294967295"/>
          </p:nvPr>
        </p:nvSpPr>
        <p:spPr>
          <a:xfrm>
            <a:off x="5638800" y="1295400"/>
            <a:ext cx="3505200" cy="4800600"/>
          </a:xfrm>
        </p:spPr>
        <p:txBody>
          <a:bodyPr/>
          <a:lstStyle/>
          <a:p>
            <a:pPr algn="ctr" eaLnBrk="1" hangingPunct="1">
              <a:buFont typeface="Wingdings" charset="0"/>
              <a:buNone/>
            </a:pPr>
            <a:endParaRPr lang="en-US" sz="2800">
              <a:latin typeface="Arial" charset="0"/>
            </a:endParaRPr>
          </a:p>
          <a:p>
            <a:pPr algn="ctr" eaLnBrk="1" hangingPunct="1">
              <a:buFont typeface="Wingdings" charset="0"/>
              <a:buNone/>
            </a:pPr>
            <a:endParaRPr lang="en-US" sz="2800">
              <a:latin typeface="Arial" charset="0"/>
            </a:endParaRPr>
          </a:p>
          <a:p>
            <a:pPr algn="ctr" eaLnBrk="1" hangingPunct="1">
              <a:buFont typeface="Wingdings" charset="0"/>
              <a:buNone/>
            </a:pPr>
            <a:endParaRPr lang="en-US" sz="2800">
              <a:latin typeface="Arial" charset="0"/>
            </a:endParaRPr>
          </a:p>
          <a:p>
            <a:pPr algn="ctr" eaLnBrk="1" hangingPunct="1">
              <a:buFont typeface="Wingdings" charset="0"/>
              <a:buNone/>
            </a:pPr>
            <a:endParaRPr lang="en-US" sz="2800">
              <a:latin typeface="Arial" charset="0"/>
            </a:endParaRPr>
          </a:p>
          <a:p>
            <a:pPr algn="ctr" eaLnBrk="1" hangingPunct="1">
              <a:buFont typeface="Wingdings" charset="0"/>
              <a:buNone/>
            </a:pPr>
            <a:endParaRPr lang="en-US" sz="2800">
              <a:latin typeface="Arial" charset="0"/>
            </a:endParaRPr>
          </a:p>
          <a:p>
            <a:pPr algn="ctr" eaLnBrk="1" hangingPunct="1">
              <a:buFont typeface="Wingdings" charset="0"/>
              <a:buNone/>
            </a:pPr>
            <a:endParaRPr lang="en-US" sz="2800">
              <a:latin typeface="Arial" charset="0"/>
            </a:endParaRPr>
          </a:p>
          <a:p>
            <a:pPr algn="ctr" eaLnBrk="1" hangingPunct="1">
              <a:buFont typeface="Wingdings" charset="0"/>
              <a:buNone/>
            </a:pPr>
            <a:endParaRPr lang="en-US" sz="2800">
              <a:latin typeface="Arial" charset="0"/>
            </a:endParaRPr>
          </a:p>
          <a:p>
            <a:pPr algn="ctr" eaLnBrk="1" hangingPunct="1">
              <a:buFont typeface="Wingdings" charset="0"/>
              <a:buNone/>
            </a:pPr>
            <a:endParaRPr lang="en-US" sz="2800">
              <a:latin typeface="Arial" charset="0"/>
            </a:endParaRPr>
          </a:p>
          <a:p>
            <a:pPr algn="ctr" eaLnBrk="1" hangingPunct="1">
              <a:buFont typeface="Wingdings" charset="0"/>
              <a:buNone/>
            </a:pPr>
            <a:endParaRPr lang="en-US" sz="2800">
              <a:latin typeface="Arial" charset="0"/>
            </a:endParaRPr>
          </a:p>
        </p:txBody>
      </p:sp>
      <p:sp>
        <p:nvSpPr>
          <p:cNvPr id="17413" name="Text Box 29"/>
          <p:cNvSpPr txBox="1">
            <a:spLocks noChangeArrowheads="1"/>
          </p:cNvSpPr>
          <p:nvPr/>
        </p:nvSpPr>
        <p:spPr bwMode="auto">
          <a:xfrm>
            <a:off x="590550" y="5314950"/>
            <a:ext cx="3067050" cy="466725"/>
          </a:xfrm>
          <a:prstGeom prst="rect">
            <a:avLst/>
          </a:prstGeom>
          <a:solidFill>
            <a:schemeClr val="accent1"/>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latin typeface="Calibri" charset="0"/>
              </a:rPr>
              <a:t>Feedback to Client</a:t>
            </a:r>
          </a:p>
        </p:txBody>
      </p:sp>
      <p:sp>
        <p:nvSpPr>
          <p:cNvPr id="17414" name="Text Box 30"/>
          <p:cNvSpPr txBox="1">
            <a:spLocks noChangeArrowheads="1"/>
          </p:cNvSpPr>
          <p:nvPr/>
        </p:nvSpPr>
        <p:spPr bwMode="auto">
          <a:xfrm>
            <a:off x="5219700" y="5016500"/>
            <a:ext cx="3009900" cy="831850"/>
          </a:xfrm>
          <a:prstGeom prst="rect">
            <a:avLst/>
          </a:prstGeom>
          <a:solidFill>
            <a:schemeClr val="accent1"/>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latin typeface="Calibri" charset="0"/>
              </a:rPr>
              <a:t>Data gathering after action</a:t>
            </a:r>
          </a:p>
        </p:txBody>
      </p:sp>
      <p:sp>
        <p:nvSpPr>
          <p:cNvPr id="17415" name="AutoShape 34"/>
          <p:cNvSpPr>
            <a:spLocks noChangeArrowheads="1"/>
          </p:cNvSpPr>
          <p:nvPr/>
        </p:nvSpPr>
        <p:spPr bwMode="auto">
          <a:xfrm>
            <a:off x="571500" y="1638300"/>
            <a:ext cx="3009900" cy="990600"/>
          </a:xfrm>
          <a:prstGeom prst="downArrowCallout">
            <a:avLst>
              <a:gd name="adj1" fmla="val 75962"/>
              <a:gd name="adj2" fmla="val 75962"/>
              <a:gd name="adj3" fmla="val 16667"/>
              <a:gd name="adj4" fmla="val 66667"/>
            </a:avLst>
          </a:prstGeom>
          <a:solidFill>
            <a:schemeClr val="accent1"/>
          </a:solidFill>
          <a:ln w="9525">
            <a:solidFill>
              <a:schemeClr val="tx1"/>
            </a:solidFill>
            <a:miter lim="800000"/>
            <a:headEnd/>
            <a:tailEnd/>
          </a:ln>
        </p:spPr>
        <p:txBody>
          <a:bodyPr wrap="none" anchor="ctr"/>
          <a:lstStyle/>
          <a:p>
            <a:pPr algn="ctr"/>
            <a:endParaRPr lang="en-US" sz="2400" b="1" dirty="0">
              <a:latin typeface="Calibri" charset="0"/>
            </a:endParaRPr>
          </a:p>
          <a:p>
            <a:pPr algn="ctr"/>
            <a:r>
              <a:rPr lang="en-US" sz="2400" b="1" dirty="0">
                <a:latin typeface="Calibri" charset="0"/>
              </a:rPr>
              <a:t>Problem Identification</a:t>
            </a:r>
          </a:p>
          <a:p>
            <a:pPr algn="ctr"/>
            <a:endParaRPr lang="en-US" sz="2400" b="1" dirty="0">
              <a:latin typeface="Calibri" charset="0"/>
            </a:endParaRPr>
          </a:p>
        </p:txBody>
      </p:sp>
      <p:sp>
        <p:nvSpPr>
          <p:cNvPr id="17416" name="AutoShape 35"/>
          <p:cNvSpPr>
            <a:spLocks noChangeArrowheads="1"/>
          </p:cNvSpPr>
          <p:nvPr/>
        </p:nvSpPr>
        <p:spPr bwMode="auto">
          <a:xfrm>
            <a:off x="5200650" y="2933700"/>
            <a:ext cx="3009900" cy="990600"/>
          </a:xfrm>
          <a:prstGeom prst="downArrowCallout">
            <a:avLst>
              <a:gd name="adj1" fmla="val 75962"/>
              <a:gd name="adj2" fmla="val 75962"/>
              <a:gd name="adj3" fmla="val 16667"/>
              <a:gd name="adj4" fmla="val 66667"/>
            </a:avLst>
          </a:prstGeom>
          <a:solidFill>
            <a:schemeClr val="accent1"/>
          </a:solidFill>
          <a:ln w="9525">
            <a:solidFill>
              <a:schemeClr val="tx1"/>
            </a:solidFill>
            <a:miter lim="800000"/>
            <a:headEnd/>
            <a:tailEnd/>
          </a:ln>
        </p:spPr>
        <p:txBody>
          <a:bodyPr wrap="none" anchor="ctr"/>
          <a:lstStyle/>
          <a:p>
            <a:pPr algn="ctr"/>
            <a:endParaRPr lang="en-US" sz="2400" b="1">
              <a:latin typeface="Calibri" charset="0"/>
            </a:endParaRPr>
          </a:p>
          <a:p>
            <a:pPr algn="ctr"/>
            <a:r>
              <a:rPr lang="en-US" sz="2400" b="1">
                <a:latin typeface="Calibri" charset="0"/>
              </a:rPr>
              <a:t>Joint action planning</a:t>
            </a:r>
          </a:p>
          <a:p>
            <a:pPr algn="ctr"/>
            <a:endParaRPr lang="en-US" sz="2400" b="1">
              <a:latin typeface="Calibri" charset="0"/>
            </a:endParaRPr>
          </a:p>
        </p:txBody>
      </p:sp>
      <p:sp>
        <p:nvSpPr>
          <p:cNvPr id="17417" name="AutoShape 37"/>
          <p:cNvSpPr>
            <a:spLocks noChangeArrowheads="1"/>
          </p:cNvSpPr>
          <p:nvPr/>
        </p:nvSpPr>
        <p:spPr bwMode="auto">
          <a:xfrm>
            <a:off x="571500" y="2686050"/>
            <a:ext cx="3009900" cy="1276350"/>
          </a:xfrm>
          <a:prstGeom prst="downArrowCallout">
            <a:avLst>
              <a:gd name="adj1" fmla="val 58955"/>
              <a:gd name="adj2" fmla="val 58955"/>
              <a:gd name="adj3" fmla="val 16667"/>
              <a:gd name="adj4" fmla="val 66667"/>
            </a:avLst>
          </a:prstGeom>
          <a:solidFill>
            <a:schemeClr val="accent1"/>
          </a:solidFill>
          <a:ln w="9525">
            <a:solidFill>
              <a:schemeClr val="tx1"/>
            </a:solidFill>
            <a:miter lim="800000"/>
            <a:headEnd/>
            <a:tailEnd/>
          </a:ln>
        </p:spPr>
        <p:txBody>
          <a:bodyPr wrap="none" anchor="ctr"/>
          <a:lstStyle/>
          <a:p>
            <a:pPr algn="ctr"/>
            <a:endParaRPr lang="en-US" sz="2400" b="1" dirty="0">
              <a:latin typeface="Calibri" charset="0"/>
            </a:endParaRPr>
          </a:p>
          <a:p>
            <a:pPr algn="ctr"/>
            <a:r>
              <a:rPr lang="en-US" sz="2400" b="1" dirty="0">
                <a:latin typeface="Calibri" charset="0"/>
              </a:rPr>
              <a:t>Consultation with a </a:t>
            </a:r>
          </a:p>
          <a:p>
            <a:pPr algn="ctr"/>
            <a:r>
              <a:rPr lang="en-US" sz="2400" b="1" dirty="0" smtClean="0">
                <a:latin typeface="Calibri" charset="0"/>
              </a:rPr>
              <a:t>behavioral </a:t>
            </a:r>
            <a:r>
              <a:rPr lang="en-US" sz="2400" b="1" dirty="0">
                <a:latin typeface="Calibri" charset="0"/>
              </a:rPr>
              <a:t>scientist</a:t>
            </a:r>
          </a:p>
          <a:p>
            <a:pPr algn="ctr"/>
            <a:endParaRPr lang="en-US" sz="2400" b="1" dirty="0">
              <a:latin typeface="Calibri" charset="0"/>
            </a:endParaRPr>
          </a:p>
        </p:txBody>
      </p:sp>
      <p:sp>
        <p:nvSpPr>
          <p:cNvPr id="17418" name="AutoShape 38"/>
          <p:cNvSpPr>
            <a:spLocks noChangeArrowheads="1"/>
          </p:cNvSpPr>
          <p:nvPr/>
        </p:nvSpPr>
        <p:spPr bwMode="auto">
          <a:xfrm>
            <a:off x="571500" y="4019550"/>
            <a:ext cx="3009900" cy="1276350"/>
          </a:xfrm>
          <a:prstGeom prst="downArrowCallout">
            <a:avLst>
              <a:gd name="adj1" fmla="val 55964"/>
              <a:gd name="adj2" fmla="val 58955"/>
              <a:gd name="adj3" fmla="val 16667"/>
              <a:gd name="adj4" fmla="val 66667"/>
            </a:avLst>
          </a:prstGeom>
          <a:solidFill>
            <a:schemeClr val="accent1"/>
          </a:solidFill>
          <a:ln w="9525">
            <a:solidFill>
              <a:schemeClr val="tx1"/>
            </a:solidFill>
            <a:miter lim="800000"/>
            <a:headEnd/>
            <a:tailEnd/>
          </a:ln>
        </p:spPr>
        <p:txBody>
          <a:bodyPr wrap="none" anchor="ctr"/>
          <a:lstStyle/>
          <a:p>
            <a:pPr algn="ctr"/>
            <a:endParaRPr lang="en-US" sz="2400" b="1" dirty="0">
              <a:latin typeface="Calibri" charset="0"/>
            </a:endParaRPr>
          </a:p>
          <a:p>
            <a:pPr algn="ctr"/>
            <a:r>
              <a:rPr lang="en-US" sz="2400" b="1" dirty="0">
                <a:latin typeface="Calibri" charset="0"/>
              </a:rPr>
              <a:t>Data gathering &amp;</a:t>
            </a:r>
          </a:p>
          <a:p>
            <a:pPr algn="ctr"/>
            <a:r>
              <a:rPr lang="en-US" sz="2400" b="1" dirty="0">
                <a:latin typeface="Calibri" charset="0"/>
              </a:rPr>
              <a:t> preliminary diagnosis</a:t>
            </a:r>
          </a:p>
          <a:p>
            <a:pPr algn="ctr"/>
            <a:endParaRPr lang="en-US" sz="2400" b="1" dirty="0">
              <a:latin typeface="Calibri" charset="0"/>
            </a:endParaRPr>
          </a:p>
        </p:txBody>
      </p:sp>
      <p:sp>
        <p:nvSpPr>
          <p:cNvPr id="17419" name="AutoShape 40"/>
          <p:cNvSpPr>
            <a:spLocks noChangeArrowheads="1"/>
          </p:cNvSpPr>
          <p:nvPr/>
        </p:nvSpPr>
        <p:spPr bwMode="auto">
          <a:xfrm>
            <a:off x="5200650" y="1866900"/>
            <a:ext cx="3009900" cy="990600"/>
          </a:xfrm>
          <a:prstGeom prst="downArrowCallout">
            <a:avLst>
              <a:gd name="adj1" fmla="val 75962"/>
              <a:gd name="adj2" fmla="val 75962"/>
              <a:gd name="adj3" fmla="val 16667"/>
              <a:gd name="adj4" fmla="val 66667"/>
            </a:avLst>
          </a:prstGeom>
          <a:solidFill>
            <a:schemeClr val="accent1"/>
          </a:solidFill>
          <a:ln w="9525">
            <a:solidFill>
              <a:schemeClr val="tx1"/>
            </a:solidFill>
            <a:miter lim="800000"/>
            <a:headEnd/>
            <a:tailEnd/>
          </a:ln>
        </p:spPr>
        <p:txBody>
          <a:bodyPr wrap="none" anchor="ctr"/>
          <a:lstStyle/>
          <a:p>
            <a:pPr algn="ctr"/>
            <a:endParaRPr lang="en-US" sz="2400" b="1">
              <a:latin typeface="Calibri" charset="0"/>
            </a:endParaRPr>
          </a:p>
          <a:p>
            <a:pPr algn="ctr"/>
            <a:r>
              <a:rPr lang="en-US" sz="2400" b="1">
                <a:latin typeface="Calibri" charset="0"/>
              </a:rPr>
              <a:t>Joint diagnosis</a:t>
            </a:r>
          </a:p>
          <a:p>
            <a:pPr algn="ctr"/>
            <a:endParaRPr lang="en-US" sz="2400" b="1">
              <a:latin typeface="Calibri" charset="0"/>
            </a:endParaRPr>
          </a:p>
        </p:txBody>
      </p:sp>
      <p:sp>
        <p:nvSpPr>
          <p:cNvPr id="17420" name="AutoShape 41"/>
          <p:cNvSpPr>
            <a:spLocks noChangeArrowheads="1"/>
          </p:cNvSpPr>
          <p:nvPr/>
        </p:nvSpPr>
        <p:spPr bwMode="auto">
          <a:xfrm>
            <a:off x="5200650" y="3962400"/>
            <a:ext cx="3009900" cy="990600"/>
          </a:xfrm>
          <a:prstGeom prst="downArrowCallout">
            <a:avLst>
              <a:gd name="adj1" fmla="val 75962"/>
              <a:gd name="adj2" fmla="val 75962"/>
              <a:gd name="adj3" fmla="val 16667"/>
              <a:gd name="adj4" fmla="val 66667"/>
            </a:avLst>
          </a:prstGeom>
          <a:solidFill>
            <a:schemeClr val="accent1"/>
          </a:solidFill>
          <a:ln w="9525">
            <a:solidFill>
              <a:schemeClr val="tx1"/>
            </a:solidFill>
            <a:miter lim="800000"/>
            <a:headEnd/>
            <a:tailEnd/>
          </a:ln>
        </p:spPr>
        <p:txBody>
          <a:bodyPr wrap="none" anchor="ctr"/>
          <a:lstStyle/>
          <a:p>
            <a:pPr algn="ctr"/>
            <a:endParaRPr lang="en-US" sz="2400" b="1">
              <a:latin typeface="Calibri" charset="0"/>
            </a:endParaRPr>
          </a:p>
          <a:p>
            <a:pPr algn="ctr"/>
            <a:r>
              <a:rPr lang="en-US" sz="2400" b="1">
                <a:latin typeface="Calibri" charset="0"/>
              </a:rPr>
              <a:t>Action</a:t>
            </a:r>
          </a:p>
          <a:p>
            <a:pPr algn="ctr"/>
            <a:endParaRPr lang="en-US" sz="2400" b="1">
              <a:latin typeface="Calibri" charset="0"/>
            </a:endParaRPr>
          </a:p>
        </p:txBody>
      </p:sp>
      <p:cxnSp>
        <p:nvCxnSpPr>
          <p:cNvPr id="17421" name="AutoShape 49"/>
          <p:cNvCxnSpPr>
            <a:cxnSpLocks noChangeShapeType="1"/>
            <a:stCxn id="17413" idx="3"/>
            <a:endCxn id="17419" idx="0"/>
          </p:cNvCxnSpPr>
          <p:nvPr/>
        </p:nvCxnSpPr>
        <p:spPr bwMode="auto">
          <a:xfrm flipV="1">
            <a:off x="3657600" y="1866900"/>
            <a:ext cx="3048000" cy="3681413"/>
          </a:xfrm>
          <a:prstGeom prst="bentConnector4">
            <a:avLst>
              <a:gd name="adj1" fmla="val 25315"/>
              <a:gd name="adj2" fmla="val 111338"/>
            </a:avLst>
          </a:prstGeom>
          <a:noFill/>
          <a:ln w="76200">
            <a:solidFill>
              <a:schemeClr val="bg2"/>
            </a:solidFill>
            <a:miter lim="800000"/>
            <a:headEnd/>
            <a:tailEnd type="triangle" w="med" len="med"/>
          </a:ln>
          <a:extLst>
            <a:ext uri="{909E8E84-426E-40dd-AFC4-6F175D3DCCD1}">
              <a14:hiddenFill xmlns:a14="http://schemas.microsoft.com/office/drawing/2010/main">
                <a:noFill/>
              </a14:hiddenFill>
            </a:ext>
          </a:extLst>
        </p:spPr>
      </p:cxnSp>
      <p:cxnSp>
        <p:nvCxnSpPr>
          <p:cNvPr id="17422" name="AutoShape 50"/>
          <p:cNvCxnSpPr>
            <a:cxnSpLocks noChangeShapeType="1"/>
            <a:stCxn id="17414" idx="2"/>
            <a:endCxn id="17413" idx="2"/>
          </p:cNvCxnSpPr>
          <p:nvPr/>
        </p:nvCxnSpPr>
        <p:spPr bwMode="auto">
          <a:xfrm rot="16200000" flipV="1">
            <a:off x="4391025" y="3514725"/>
            <a:ext cx="66675" cy="4600575"/>
          </a:xfrm>
          <a:prstGeom prst="bentConnector3">
            <a:avLst>
              <a:gd name="adj1" fmla="val -369051"/>
            </a:avLst>
          </a:prstGeom>
          <a:noFill/>
          <a:ln w="76200">
            <a:solidFill>
              <a:schemeClr val="bg2"/>
            </a:solidFill>
            <a:miter lim="800000"/>
            <a:headEnd/>
            <a:tailEnd type="triangle" w="med" len="med"/>
          </a:ln>
          <a:extLst>
            <a:ext uri="{909E8E84-426E-40dd-AFC4-6F175D3DCCD1}">
              <a14:hiddenFill xmlns:a14="http://schemas.microsoft.com/office/drawing/2010/main">
                <a:noFill/>
              </a14:hiddenFill>
            </a:ext>
          </a:extLst>
        </p:spPr>
      </p:cxnSp>
      <p:cxnSp>
        <p:nvCxnSpPr>
          <p:cNvPr id="16" name="AutoShape 49"/>
          <p:cNvCxnSpPr>
            <a:cxnSpLocks noChangeShapeType="1"/>
          </p:cNvCxnSpPr>
          <p:nvPr/>
        </p:nvCxnSpPr>
        <p:spPr bwMode="auto">
          <a:xfrm flipV="1">
            <a:off x="3657600" y="1905000"/>
            <a:ext cx="3048000" cy="3681413"/>
          </a:xfrm>
          <a:prstGeom prst="bentConnector4">
            <a:avLst>
              <a:gd name="adj1" fmla="val 25315"/>
              <a:gd name="adj2" fmla="val 111338"/>
            </a:avLst>
          </a:prstGeom>
          <a:noFill/>
          <a:ln w="76200">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AutoShape 50"/>
          <p:cNvCxnSpPr>
            <a:cxnSpLocks noChangeShapeType="1"/>
          </p:cNvCxnSpPr>
          <p:nvPr/>
        </p:nvCxnSpPr>
        <p:spPr bwMode="auto">
          <a:xfrm rot="16200000" flipV="1">
            <a:off x="4400550" y="3600451"/>
            <a:ext cx="66675" cy="4600575"/>
          </a:xfrm>
          <a:prstGeom prst="bentConnector3">
            <a:avLst>
              <a:gd name="adj1" fmla="val -369051"/>
            </a:avLst>
          </a:prstGeom>
          <a:noFill/>
          <a:ln w="76200">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395047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52400"/>
            <a:ext cx="8229600" cy="1143000"/>
          </a:xfrm>
        </p:spPr>
        <p:txBody>
          <a:bodyPr/>
          <a:lstStyle/>
          <a:p>
            <a:r>
              <a:rPr lang="en-US" dirty="0">
                <a:solidFill>
                  <a:srgbClr val="800000"/>
                </a:solidFill>
              </a:rPr>
              <a:t>Principles of Action Research</a:t>
            </a:r>
          </a:p>
        </p:txBody>
      </p:sp>
      <p:sp>
        <p:nvSpPr>
          <p:cNvPr id="8195" name="Rectangle 3"/>
          <p:cNvSpPr>
            <a:spLocks noGrp="1" noChangeArrowheads="1"/>
          </p:cNvSpPr>
          <p:nvPr>
            <p:ph type="body" idx="1"/>
          </p:nvPr>
        </p:nvSpPr>
        <p:spPr>
          <a:xfrm>
            <a:off x="304800" y="1600200"/>
            <a:ext cx="8534400" cy="4525963"/>
          </a:xfrm>
        </p:spPr>
        <p:txBody>
          <a:bodyPr/>
          <a:lstStyle/>
          <a:p>
            <a:r>
              <a:rPr lang="en-US" dirty="0"/>
              <a:t>What gives action research its unique flavor is the set of principles that guide the research. </a:t>
            </a:r>
            <a:endParaRPr lang="en-US" dirty="0" smtClean="0"/>
          </a:p>
          <a:p>
            <a:r>
              <a:rPr lang="en-US" dirty="0" smtClean="0"/>
              <a:t>Winter </a:t>
            </a:r>
            <a:r>
              <a:rPr lang="en-US" dirty="0"/>
              <a:t>(1989) provides a comprehensive overview of six key principles.</a:t>
            </a:r>
          </a:p>
        </p:txBody>
      </p:sp>
    </p:spTree>
    <p:extLst>
      <p:ext uri="{BB962C8B-B14F-4D97-AF65-F5344CB8AC3E}">
        <p14:creationId xmlns:p14="http://schemas.microsoft.com/office/powerpoint/2010/main" val="3977154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76200"/>
            <a:ext cx="8229600" cy="1143000"/>
          </a:xfrm>
        </p:spPr>
        <p:txBody>
          <a:bodyPr>
            <a:noAutofit/>
          </a:bodyPr>
          <a:lstStyle/>
          <a:p>
            <a:pPr>
              <a:defRPr/>
            </a:pPr>
            <a:r>
              <a:rPr lang="en-GB" b="1" dirty="0" smtClean="0">
                <a:solidFill>
                  <a:schemeClr val="tx1"/>
                </a:solidFill>
                <a:latin typeface="Arial" charset="0"/>
                <a:cs typeface="+mj-cs"/>
              </a:rPr>
              <a:t>What is a system?</a:t>
            </a:r>
            <a:endParaRPr lang="en-US" sz="6000" dirty="0" smtClean="0">
              <a:solidFill>
                <a:schemeClr val="tx1"/>
              </a:solidFill>
              <a:latin typeface="Arial" charset="0"/>
              <a:cs typeface="+mj-cs"/>
            </a:endParaRPr>
          </a:p>
        </p:txBody>
      </p:sp>
      <p:sp>
        <p:nvSpPr>
          <p:cNvPr id="4099" name="Rectangle 3"/>
          <p:cNvSpPr>
            <a:spLocks noGrp="1" noChangeArrowheads="1"/>
          </p:cNvSpPr>
          <p:nvPr>
            <p:ph type="body" idx="1"/>
          </p:nvPr>
        </p:nvSpPr>
        <p:spPr>
          <a:xfrm>
            <a:off x="228600" y="1219200"/>
            <a:ext cx="8686800" cy="5410200"/>
          </a:xfrm>
        </p:spPr>
        <p:txBody>
          <a:bodyPr>
            <a:noAutofit/>
          </a:bodyPr>
          <a:lstStyle/>
          <a:p>
            <a:pPr algn="just">
              <a:buFont typeface="Symbol" charset="0"/>
              <a:buChar char="·"/>
              <a:defRPr/>
            </a:pPr>
            <a:r>
              <a:rPr lang="en-GB" sz="2400" dirty="0" smtClean="0"/>
              <a:t>A system is a set of objects or elements that interact to achieve a specific goal .</a:t>
            </a:r>
          </a:p>
          <a:p>
            <a:pPr algn="just">
              <a:buFont typeface="Symbol" charset="0"/>
              <a:buChar char="·"/>
              <a:defRPr/>
            </a:pPr>
            <a:r>
              <a:rPr lang="en-GB" sz="2400" dirty="0" smtClean="0"/>
              <a:t>A system is more than the sum of it's parts; it's properties emerge from the </a:t>
            </a:r>
            <a:r>
              <a:rPr lang="en-GB" sz="2400" u="sng" dirty="0" smtClean="0"/>
              <a:t>relationship</a:t>
            </a:r>
            <a:r>
              <a:rPr lang="en-GB" sz="2400" dirty="0" smtClean="0"/>
              <a:t> among it's parts and from the system's relationship to its environment</a:t>
            </a:r>
          </a:p>
          <a:p>
            <a:pPr algn="just">
              <a:buFont typeface="Symbol" charset="0"/>
              <a:buChar char="·"/>
              <a:defRPr/>
            </a:pPr>
            <a:r>
              <a:rPr lang="en-GB" sz="2400" dirty="0" smtClean="0"/>
              <a:t>Systems are arranged hierarchically, so every system is a super system for systems contained within it and a subsystem for systems containing it</a:t>
            </a:r>
          </a:p>
          <a:p>
            <a:pPr algn="just">
              <a:buFont typeface="Symbol" charset="0"/>
              <a:buChar char="·"/>
              <a:defRPr/>
            </a:pPr>
            <a:r>
              <a:rPr lang="en-GB" sz="2400" dirty="0" smtClean="0"/>
              <a:t>All systems are more or less similar</a:t>
            </a:r>
          </a:p>
          <a:p>
            <a:pPr>
              <a:defRPr/>
            </a:pPr>
            <a:r>
              <a:rPr lang="en-GB" sz="2400" b="1" dirty="0"/>
              <a:t>What do systems do?</a:t>
            </a:r>
          </a:p>
          <a:p>
            <a:pPr lvl="1">
              <a:defRPr/>
            </a:pPr>
            <a:r>
              <a:rPr lang="en-GB" sz="2400" dirty="0"/>
              <a:t>The function of a system is to convert </a:t>
            </a:r>
            <a:r>
              <a:rPr lang="en-GB" sz="2400" b="1" i="1" dirty="0">
                <a:effectLst>
                  <a:outerShdw blurRad="38100" dist="38100" dir="2700000" algn="tl">
                    <a:srgbClr val="DDDDDD"/>
                  </a:outerShdw>
                </a:effectLst>
              </a:rPr>
              <a:t>information</a:t>
            </a:r>
            <a:r>
              <a:rPr lang="en-GB" sz="2400" dirty="0"/>
              <a:t>, energy, or materials into a planned outcome or product for use within the system, outside the system or both. </a:t>
            </a:r>
          </a:p>
          <a:p>
            <a:pPr algn="just">
              <a:buFont typeface="Symbol" charset="0"/>
              <a:buChar char="·"/>
              <a:defRPr/>
            </a:pPr>
            <a:endParaRPr lang="en-GB" sz="2400" dirty="0" smtClean="0"/>
          </a:p>
          <a:p>
            <a:pPr>
              <a:defRPr/>
            </a:pPr>
            <a:endParaRPr lang="en-US" sz="2400" dirty="0" smtClean="0"/>
          </a:p>
        </p:txBody>
      </p:sp>
    </p:spTree>
    <p:extLst>
      <p:ext uri="{BB962C8B-B14F-4D97-AF65-F5344CB8AC3E}">
        <p14:creationId xmlns:p14="http://schemas.microsoft.com/office/powerpoint/2010/main" val="57201089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304800" y="304800"/>
            <a:ext cx="8610600" cy="6248400"/>
          </a:xfrm>
        </p:spPr>
        <p:txBody>
          <a:bodyPr>
            <a:normAutofit/>
          </a:bodyPr>
          <a:lstStyle/>
          <a:p>
            <a:r>
              <a:rPr lang="en-US" sz="2800" dirty="0" smtClean="0">
                <a:solidFill>
                  <a:srgbClr val="800000"/>
                </a:solidFill>
              </a:rPr>
              <a:t>Reflexive critique</a:t>
            </a:r>
          </a:p>
          <a:p>
            <a:pPr lvl="1"/>
            <a:r>
              <a:rPr lang="en-US" sz="2400" dirty="0" smtClean="0"/>
              <a:t>An </a:t>
            </a:r>
            <a:r>
              <a:rPr lang="en-US" sz="2400" dirty="0"/>
              <a:t>account of a situation, such as notes, transcripts or official documents, will make implicit claims to be authoritative, i.e., it implies that it is factual and true.  </a:t>
            </a:r>
            <a:endParaRPr lang="en-US" sz="2400" dirty="0" smtClean="0"/>
          </a:p>
          <a:p>
            <a:r>
              <a:rPr lang="en-US" sz="2800" dirty="0">
                <a:solidFill>
                  <a:srgbClr val="800000"/>
                </a:solidFill>
              </a:rPr>
              <a:t>Dialectical </a:t>
            </a:r>
            <a:r>
              <a:rPr lang="en-US" sz="2800" dirty="0" smtClean="0">
                <a:solidFill>
                  <a:srgbClr val="800000"/>
                </a:solidFill>
              </a:rPr>
              <a:t>critique</a:t>
            </a:r>
          </a:p>
          <a:p>
            <a:pPr lvl="1"/>
            <a:r>
              <a:rPr lang="en-US" sz="2400" dirty="0"/>
              <a:t>Phenomena are conceptualized in dialogue, therefore a dialectical critique is required to understand the set of relationships both between the phenomenon and its context, and between the elements constituting the phenomenon.  </a:t>
            </a:r>
            <a:endParaRPr lang="en-US" sz="2400" dirty="0" smtClean="0"/>
          </a:p>
          <a:p>
            <a:r>
              <a:rPr lang="en-US" sz="2800" dirty="0">
                <a:solidFill>
                  <a:srgbClr val="800000"/>
                </a:solidFill>
              </a:rPr>
              <a:t>Collaborative </a:t>
            </a:r>
            <a:r>
              <a:rPr lang="en-US" sz="2800" dirty="0" smtClean="0">
                <a:solidFill>
                  <a:srgbClr val="800000"/>
                </a:solidFill>
              </a:rPr>
              <a:t>Resource</a:t>
            </a:r>
          </a:p>
          <a:p>
            <a:pPr lvl="1"/>
            <a:r>
              <a:rPr lang="en-US" sz="2400" dirty="0"/>
              <a:t>The principle of collaborative resource presupposes that each person</a:t>
            </a:r>
            <a:r>
              <a:rPr lang="ja-JP" altLang="en-US" sz="2400" dirty="0"/>
              <a:t>’</a:t>
            </a:r>
            <a:r>
              <a:rPr lang="en-US" sz="2400" dirty="0"/>
              <a:t>s ideas are equally significant as potential resources for creating interpretive categories of analysis, negotiated among the participants.  </a:t>
            </a:r>
          </a:p>
          <a:p>
            <a:pPr lvl="1"/>
            <a:endParaRPr lang="en-US" sz="2400" dirty="0"/>
          </a:p>
          <a:p>
            <a:pPr lvl="1"/>
            <a:endParaRPr lang="en-US" sz="2000" dirty="0" smtClean="0"/>
          </a:p>
        </p:txBody>
      </p:sp>
    </p:spTree>
    <p:extLst>
      <p:ext uri="{BB962C8B-B14F-4D97-AF65-F5344CB8AC3E}">
        <p14:creationId xmlns:p14="http://schemas.microsoft.com/office/powerpoint/2010/main" val="3552254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304800" y="304800"/>
            <a:ext cx="8610600" cy="6248400"/>
          </a:xfrm>
        </p:spPr>
        <p:txBody>
          <a:bodyPr>
            <a:normAutofit lnSpcReduction="10000"/>
          </a:bodyPr>
          <a:lstStyle/>
          <a:p>
            <a:r>
              <a:rPr lang="en-US" sz="2800" dirty="0" smtClean="0">
                <a:solidFill>
                  <a:srgbClr val="800000"/>
                </a:solidFill>
              </a:rPr>
              <a:t>Risk</a:t>
            </a:r>
          </a:p>
          <a:p>
            <a:pPr lvl="1">
              <a:lnSpc>
                <a:spcPct val="90000"/>
              </a:lnSpc>
            </a:pPr>
            <a:r>
              <a:rPr lang="en-US" sz="2400" dirty="0"/>
              <a:t>The change process potentially threatens all previously established ways of doing things, thus creating psychic fears among the practitioners.  </a:t>
            </a:r>
            <a:endParaRPr lang="en-US" sz="2400" dirty="0" smtClean="0"/>
          </a:p>
          <a:p>
            <a:pPr lvl="1">
              <a:lnSpc>
                <a:spcPct val="90000"/>
              </a:lnSpc>
            </a:pPr>
            <a:r>
              <a:rPr lang="en-US" sz="2400" dirty="0"/>
              <a:t>Initiators of action research will use this principle to allay others</a:t>
            </a:r>
            <a:r>
              <a:rPr lang="ja-JP" altLang="en-US" sz="2400" dirty="0"/>
              <a:t>’</a:t>
            </a:r>
            <a:r>
              <a:rPr lang="en-US" sz="2400" dirty="0"/>
              <a:t> fears and invite participation by pointing out that they, too, will be subject to the same process, and that whatever the outcome, learning will take place</a:t>
            </a:r>
            <a:r>
              <a:rPr lang="en-US" sz="2400" dirty="0" smtClean="0"/>
              <a:t>.</a:t>
            </a:r>
          </a:p>
          <a:p>
            <a:pPr>
              <a:lnSpc>
                <a:spcPct val="90000"/>
              </a:lnSpc>
            </a:pPr>
            <a:r>
              <a:rPr lang="en-US" sz="2800" dirty="0">
                <a:solidFill>
                  <a:srgbClr val="800000"/>
                </a:solidFill>
              </a:rPr>
              <a:t>Plural </a:t>
            </a:r>
            <a:r>
              <a:rPr lang="en-US" sz="2800" dirty="0" smtClean="0">
                <a:solidFill>
                  <a:srgbClr val="800000"/>
                </a:solidFill>
              </a:rPr>
              <a:t>Structure</a:t>
            </a:r>
          </a:p>
          <a:p>
            <a:pPr lvl="1">
              <a:lnSpc>
                <a:spcPct val="90000"/>
              </a:lnSpc>
            </a:pPr>
            <a:r>
              <a:rPr lang="en-US" sz="2400" dirty="0"/>
              <a:t>The nature of the research embodies a multiplicity of views, commentaries and critiques, leading to multiple possible actions and interpretations.  </a:t>
            </a:r>
            <a:endParaRPr lang="en-US" sz="2400" dirty="0" smtClean="0"/>
          </a:p>
          <a:p>
            <a:pPr lvl="1">
              <a:lnSpc>
                <a:spcPct val="90000"/>
              </a:lnSpc>
            </a:pPr>
            <a:r>
              <a:rPr lang="en-US" sz="2400" dirty="0"/>
              <a:t>This means that there will be many accounts made explicit, with commentaries on their contradictions, and a range of options for action presented.  </a:t>
            </a:r>
          </a:p>
          <a:p>
            <a:pPr>
              <a:lnSpc>
                <a:spcPct val="90000"/>
              </a:lnSpc>
            </a:pPr>
            <a:r>
              <a:rPr lang="en-US" sz="2800" dirty="0">
                <a:solidFill>
                  <a:srgbClr val="800000"/>
                </a:solidFill>
              </a:rPr>
              <a:t>Theory, Practice, </a:t>
            </a:r>
            <a:r>
              <a:rPr lang="en-US" sz="2800" dirty="0" smtClean="0">
                <a:solidFill>
                  <a:srgbClr val="800000"/>
                </a:solidFill>
              </a:rPr>
              <a:t>Transformation</a:t>
            </a:r>
          </a:p>
          <a:p>
            <a:pPr lvl="1">
              <a:lnSpc>
                <a:spcPct val="90000"/>
              </a:lnSpc>
            </a:pPr>
            <a:r>
              <a:rPr lang="en-US" sz="2400" dirty="0"/>
              <a:t>For action researchers, theory informs practice, practice refines theory, in a continuous transformation.  </a:t>
            </a:r>
          </a:p>
          <a:p>
            <a:pPr lvl="1">
              <a:lnSpc>
                <a:spcPct val="90000"/>
              </a:lnSpc>
            </a:pPr>
            <a:endParaRPr lang="en-US" sz="2400" dirty="0"/>
          </a:p>
        </p:txBody>
      </p:sp>
    </p:spTree>
    <p:extLst>
      <p:ext uri="{BB962C8B-B14F-4D97-AF65-F5344CB8AC3E}">
        <p14:creationId xmlns:p14="http://schemas.microsoft.com/office/powerpoint/2010/main" val="20575956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76200"/>
            <a:ext cx="8458200" cy="1143000"/>
          </a:xfrm>
        </p:spPr>
        <p:txBody>
          <a:bodyPr/>
          <a:lstStyle/>
          <a:p>
            <a:r>
              <a:rPr lang="en-US" dirty="0">
                <a:solidFill>
                  <a:srgbClr val="800000"/>
                </a:solidFill>
              </a:rPr>
              <a:t>When is Action Research used?</a:t>
            </a:r>
          </a:p>
        </p:txBody>
      </p:sp>
      <p:sp>
        <p:nvSpPr>
          <p:cNvPr id="14339" name="Rectangle 3"/>
          <p:cNvSpPr>
            <a:spLocks noGrp="1" noChangeArrowheads="1"/>
          </p:cNvSpPr>
          <p:nvPr>
            <p:ph type="body" idx="1"/>
          </p:nvPr>
        </p:nvSpPr>
        <p:spPr>
          <a:xfrm>
            <a:off x="304800" y="1371600"/>
            <a:ext cx="8534400" cy="5257800"/>
          </a:xfrm>
        </p:spPr>
        <p:txBody>
          <a:bodyPr/>
          <a:lstStyle/>
          <a:p>
            <a:pPr>
              <a:lnSpc>
                <a:spcPct val="90000"/>
              </a:lnSpc>
            </a:pPr>
            <a:r>
              <a:rPr lang="en-US" sz="2800" dirty="0"/>
              <a:t>Action research is used in real situations, rather than in contrived, experimental studies, since its primary focus is on solving real problems.  </a:t>
            </a:r>
            <a:endParaRPr lang="en-US" sz="2800" dirty="0" smtClean="0"/>
          </a:p>
          <a:p>
            <a:pPr>
              <a:lnSpc>
                <a:spcPct val="90000"/>
              </a:lnSpc>
            </a:pPr>
            <a:r>
              <a:rPr lang="en-US" sz="2800" dirty="0" smtClean="0"/>
              <a:t>It </a:t>
            </a:r>
            <a:r>
              <a:rPr lang="en-US" sz="2800" dirty="0"/>
              <a:t>can, however, be used by social scientists for preliminary or pilot research, especially when the situation is too ambiguous to frame a precise research question.  </a:t>
            </a:r>
            <a:endParaRPr lang="en-US" sz="2800" dirty="0" smtClean="0"/>
          </a:p>
          <a:p>
            <a:pPr>
              <a:lnSpc>
                <a:spcPct val="90000"/>
              </a:lnSpc>
            </a:pPr>
            <a:r>
              <a:rPr lang="en-US" sz="2800" dirty="0" smtClean="0"/>
              <a:t>Mostly</a:t>
            </a:r>
            <a:r>
              <a:rPr lang="en-US" sz="2800" dirty="0"/>
              <a:t>, though, in accordance with its principles, it is chosen when circumstances require flexibility, the involvement of the people in the research, or change must take place quickly or holistically.</a:t>
            </a:r>
          </a:p>
        </p:txBody>
      </p:sp>
    </p:spTree>
    <p:extLst>
      <p:ext uri="{BB962C8B-B14F-4D97-AF65-F5344CB8AC3E}">
        <p14:creationId xmlns:p14="http://schemas.microsoft.com/office/powerpoint/2010/main" val="13183564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76200"/>
            <a:ext cx="8458200" cy="1143000"/>
          </a:xfrm>
        </p:spPr>
        <p:txBody>
          <a:bodyPr/>
          <a:lstStyle/>
          <a:p>
            <a:r>
              <a:rPr lang="en-US" dirty="0">
                <a:solidFill>
                  <a:srgbClr val="800000"/>
                </a:solidFill>
              </a:rPr>
              <a:t>When used (</a:t>
            </a:r>
            <a:r>
              <a:rPr lang="en-US" dirty="0" err="1">
                <a:solidFill>
                  <a:srgbClr val="800000"/>
                </a:solidFill>
              </a:rPr>
              <a:t>Cont</a:t>
            </a:r>
            <a:r>
              <a:rPr lang="ja-JP" altLang="en-US" dirty="0">
                <a:solidFill>
                  <a:srgbClr val="800000"/>
                </a:solidFill>
              </a:rPr>
              <a:t>’</a:t>
            </a:r>
            <a:r>
              <a:rPr lang="en-US" dirty="0">
                <a:solidFill>
                  <a:srgbClr val="800000"/>
                </a:solidFill>
              </a:rPr>
              <a:t>d)?</a:t>
            </a:r>
          </a:p>
        </p:txBody>
      </p:sp>
      <p:sp>
        <p:nvSpPr>
          <p:cNvPr id="15363" name="Rectangle 3"/>
          <p:cNvSpPr>
            <a:spLocks noGrp="1" noChangeArrowheads="1"/>
          </p:cNvSpPr>
          <p:nvPr>
            <p:ph type="body" idx="1"/>
          </p:nvPr>
        </p:nvSpPr>
        <p:spPr>
          <a:xfrm>
            <a:off x="228600" y="1371600"/>
            <a:ext cx="8686800" cy="5257800"/>
          </a:xfrm>
        </p:spPr>
        <p:txBody>
          <a:bodyPr/>
          <a:lstStyle/>
          <a:p>
            <a:r>
              <a:rPr lang="en-US" sz="2800" dirty="0"/>
              <a:t>It is often the case that those who apply this approach are practitioners who wish to improve understanding of their practice, </a:t>
            </a:r>
            <a:endParaRPr lang="en-US" sz="2800" dirty="0" smtClean="0"/>
          </a:p>
          <a:p>
            <a:r>
              <a:rPr lang="en-US" sz="2800" dirty="0" smtClean="0"/>
              <a:t>social </a:t>
            </a:r>
            <a:r>
              <a:rPr lang="en-US" sz="2800" dirty="0"/>
              <a:t>change activists trying to mount an action campaign, or, more likely, </a:t>
            </a:r>
            <a:endParaRPr lang="en-US" sz="2800" dirty="0" smtClean="0"/>
          </a:p>
          <a:p>
            <a:r>
              <a:rPr lang="en-US" sz="2800" dirty="0" smtClean="0"/>
              <a:t>academics </a:t>
            </a:r>
            <a:r>
              <a:rPr lang="en-US" sz="2800" dirty="0"/>
              <a:t>who have been invited into an organization (or other domain) by decision-makers aware of a problem requiring action research, but lacking the requisite methodological knowledge to deal with it.</a:t>
            </a:r>
          </a:p>
          <a:p>
            <a:pPr>
              <a:buFontTx/>
              <a:buNone/>
            </a:pPr>
            <a:endParaRPr lang="en-US" sz="2800" dirty="0"/>
          </a:p>
        </p:txBody>
      </p:sp>
    </p:spTree>
    <p:extLst>
      <p:ext uri="{BB962C8B-B14F-4D97-AF65-F5344CB8AC3E}">
        <p14:creationId xmlns:p14="http://schemas.microsoft.com/office/powerpoint/2010/main" val="3087894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76200"/>
            <a:ext cx="8382000" cy="1143000"/>
          </a:xfrm>
        </p:spPr>
        <p:txBody>
          <a:bodyPr/>
          <a:lstStyle/>
          <a:p>
            <a:r>
              <a:rPr lang="en-US" dirty="0">
                <a:solidFill>
                  <a:srgbClr val="800000"/>
                </a:solidFill>
              </a:rPr>
              <a:t>Current Types of Action Research</a:t>
            </a:r>
          </a:p>
        </p:txBody>
      </p:sp>
      <p:sp>
        <p:nvSpPr>
          <p:cNvPr id="18435" name="Rectangle 3"/>
          <p:cNvSpPr>
            <a:spLocks noGrp="1" noChangeArrowheads="1"/>
          </p:cNvSpPr>
          <p:nvPr>
            <p:ph type="body" idx="1"/>
          </p:nvPr>
        </p:nvSpPr>
        <p:spPr>
          <a:xfrm>
            <a:off x="304800" y="1447800"/>
            <a:ext cx="8534400" cy="4876800"/>
          </a:xfrm>
        </p:spPr>
        <p:txBody>
          <a:bodyPr/>
          <a:lstStyle/>
          <a:p>
            <a:r>
              <a:rPr lang="en-US" dirty="0"/>
              <a:t>By the mid-1970s, the field had evolved, revealing 4 main </a:t>
            </a:r>
            <a:r>
              <a:rPr lang="ja-JP" altLang="en-US" dirty="0"/>
              <a:t>‘</a:t>
            </a:r>
            <a:r>
              <a:rPr lang="en-US" dirty="0"/>
              <a:t>streams</a:t>
            </a:r>
            <a:r>
              <a:rPr lang="ja-JP" altLang="en-US" dirty="0"/>
              <a:t>’</a:t>
            </a:r>
            <a:r>
              <a:rPr lang="en-US" dirty="0"/>
              <a:t> that had emerged: </a:t>
            </a:r>
            <a:endParaRPr lang="en-US" dirty="0" smtClean="0"/>
          </a:p>
          <a:p>
            <a:pPr lvl="1"/>
            <a:r>
              <a:rPr lang="en-US" dirty="0" smtClean="0"/>
              <a:t>traditional</a:t>
            </a:r>
            <a:r>
              <a:rPr lang="en-US" dirty="0"/>
              <a:t>, </a:t>
            </a:r>
            <a:endParaRPr lang="en-US" dirty="0" smtClean="0"/>
          </a:p>
          <a:p>
            <a:pPr lvl="1"/>
            <a:r>
              <a:rPr lang="en-US" dirty="0" smtClean="0"/>
              <a:t>contextural </a:t>
            </a:r>
            <a:r>
              <a:rPr lang="en-US" dirty="0"/>
              <a:t>(action learning), </a:t>
            </a:r>
            <a:endParaRPr lang="en-US" dirty="0" smtClean="0"/>
          </a:p>
          <a:p>
            <a:pPr lvl="1"/>
            <a:r>
              <a:rPr lang="en-US" dirty="0" smtClean="0"/>
              <a:t>radical</a:t>
            </a:r>
            <a:r>
              <a:rPr lang="en-US" dirty="0"/>
              <a:t>, and </a:t>
            </a:r>
            <a:endParaRPr lang="en-US" dirty="0" smtClean="0"/>
          </a:p>
          <a:p>
            <a:pPr lvl="1"/>
            <a:r>
              <a:rPr lang="en-US" dirty="0" smtClean="0"/>
              <a:t>educational </a:t>
            </a:r>
            <a:r>
              <a:rPr lang="en-US" dirty="0"/>
              <a:t>action research.</a:t>
            </a:r>
          </a:p>
          <a:p>
            <a:endParaRPr lang="en-US" dirty="0"/>
          </a:p>
          <a:p>
            <a:endParaRPr lang="en-US" dirty="0"/>
          </a:p>
        </p:txBody>
      </p:sp>
    </p:spTree>
    <p:extLst>
      <p:ext uri="{BB962C8B-B14F-4D97-AF65-F5344CB8AC3E}">
        <p14:creationId xmlns:p14="http://schemas.microsoft.com/office/powerpoint/2010/main" val="3319106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76200"/>
            <a:ext cx="7772400" cy="1143000"/>
          </a:xfrm>
        </p:spPr>
        <p:txBody>
          <a:bodyPr/>
          <a:lstStyle/>
          <a:p>
            <a:r>
              <a:rPr lang="en-US" dirty="0">
                <a:solidFill>
                  <a:srgbClr val="008000"/>
                </a:solidFill>
              </a:rPr>
              <a:t>Traditional Action Research</a:t>
            </a:r>
          </a:p>
        </p:txBody>
      </p:sp>
      <p:sp>
        <p:nvSpPr>
          <p:cNvPr id="19459" name="Rectangle 3"/>
          <p:cNvSpPr>
            <a:spLocks noGrp="1" noChangeArrowheads="1"/>
          </p:cNvSpPr>
          <p:nvPr>
            <p:ph type="body" idx="1"/>
          </p:nvPr>
        </p:nvSpPr>
        <p:spPr>
          <a:xfrm>
            <a:off x="228600" y="1371600"/>
            <a:ext cx="8686800" cy="5257800"/>
          </a:xfrm>
        </p:spPr>
        <p:txBody>
          <a:bodyPr/>
          <a:lstStyle/>
          <a:p>
            <a:r>
              <a:rPr lang="en-US" sz="2400" dirty="0"/>
              <a:t>Traditional Action Research stemmed from </a:t>
            </a:r>
            <a:r>
              <a:rPr lang="en-US" sz="2400" dirty="0" err="1"/>
              <a:t>Lewin</a:t>
            </a:r>
            <a:r>
              <a:rPr lang="ja-JP" altLang="en-US" sz="2400" dirty="0"/>
              <a:t>’</a:t>
            </a:r>
            <a:r>
              <a:rPr lang="en-US" sz="2400" dirty="0"/>
              <a:t>s work within organizations and encompasses the concepts and practices of Field Theory, Group Dynamics, T-Groups, and the Clinical Model.  </a:t>
            </a:r>
          </a:p>
          <a:p>
            <a:r>
              <a:rPr lang="en-US" sz="2400" dirty="0"/>
              <a:t>The growing importance of labor-management relations led to the application of action research in the areas of Organization Development, Quality of Working Life (QWL), Socio-technical systems (e.g., Information Systems), and Organizational Democracy.  </a:t>
            </a:r>
          </a:p>
          <a:p>
            <a:r>
              <a:rPr lang="en-US" sz="2400" dirty="0"/>
              <a:t>This traditional approach tends toward the conservative, generally maintaining the status quo with regards to organizational power structures.</a:t>
            </a:r>
          </a:p>
          <a:p>
            <a:pPr>
              <a:buFontTx/>
              <a:buNone/>
            </a:pPr>
            <a:endParaRPr lang="en-US" sz="2400" dirty="0"/>
          </a:p>
        </p:txBody>
      </p:sp>
    </p:spTree>
    <p:extLst>
      <p:ext uri="{BB962C8B-B14F-4D97-AF65-F5344CB8AC3E}">
        <p14:creationId xmlns:p14="http://schemas.microsoft.com/office/powerpoint/2010/main" val="8320205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152400"/>
            <a:ext cx="8763000" cy="1143000"/>
          </a:xfrm>
        </p:spPr>
        <p:txBody>
          <a:bodyPr>
            <a:noAutofit/>
          </a:bodyPr>
          <a:lstStyle/>
          <a:p>
            <a:r>
              <a:rPr lang="en-US" sz="4000" dirty="0">
                <a:solidFill>
                  <a:srgbClr val="008000"/>
                </a:solidFill>
              </a:rPr>
              <a:t>Contextural Action Research (Action Learning)</a:t>
            </a:r>
          </a:p>
        </p:txBody>
      </p:sp>
      <p:sp>
        <p:nvSpPr>
          <p:cNvPr id="20483" name="Rectangle 3"/>
          <p:cNvSpPr>
            <a:spLocks noGrp="1" noChangeArrowheads="1"/>
          </p:cNvSpPr>
          <p:nvPr>
            <p:ph type="body" idx="1"/>
          </p:nvPr>
        </p:nvSpPr>
        <p:spPr>
          <a:xfrm>
            <a:off x="228600" y="1676400"/>
            <a:ext cx="8534400" cy="4876800"/>
          </a:xfrm>
        </p:spPr>
        <p:txBody>
          <a:bodyPr/>
          <a:lstStyle/>
          <a:p>
            <a:pPr>
              <a:lnSpc>
                <a:spcPct val="90000"/>
              </a:lnSpc>
            </a:pPr>
            <a:r>
              <a:rPr lang="en-US" sz="2400" dirty="0"/>
              <a:t>Contextural Action Research, also sometimes referred to as Action Learning, is an approach derived from Trist</a:t>
            </a:r>
            <a:r>
              <a:rPr lang="ja-JP" altLang="en-US" sz="2400" dirty="0"/>
              <a:t>’</a:t>
            </a:r>
            <a:r>
              <a:rPr lang="en-US" sz="2400" dirty="0"/>
              <a:t>s work on relations between organizations.  </a:t>
            </a:r>
          </a:p>
          <a:p>
            <a:pPr>
              <a:lnSpc>
                <a:spcPct val="90000"/>
              </a:lnSpc>
            </a:pPr>
            <a:r>
              <a:rPr lang="en-US" sz="2400" dirty="0"/>
              <a:t>It is contextural, insofar as it entails reconstituting the structural relations among actors in a social environment; domain-based, in that it tries to involve all affected parties and stakeholders; holographic, as each participant understands the working of the whole; and it stresses that participants act as project designers and co-researchers.  </a:t>
            </a:r>
          </a:p>
          <a:p>
            <a:pPr>
              <a:lnSpc>
                <a:spcPct val="90000"/>
              </a:lnSpc>
            </a:pPr>
            <a:r>
              <a:rPr lang="en-US" sz="2400" dirty="0"/>
              <a:t>The concept of organizational ecology, and the use of search conferences come out of contextural action research, which is more of a liberal philosophy, with social transformation occurring by consensus and normative </a:t>
            </a:r>
            <a:r>
              <a:rPr lang="en-US" sz="2400" dirty="0" err="1"/>
              <a:t>incrementalism</a:t>
            </a:r>
            <a:r>
              <a:rPr lang="en-US" sz="2400" dirty="0"/>
              <a:t>.</a:t>
            </a:r>
          </a:p>
        </p:txBody>
      </p:sp>
    </p:spTree>
    <p:extLst>
      <p:ext uri="{BB962C8B-B14F-4D97-AF65-F5344CB8AC3E}">
        <p14:creationId xmlns:p14="http://schemas.microsoft.com/office/powerpoint/2010/main" val="457720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76200"/>
            <a:ext cx="7772400" cy="1143000"/>
          </a:xfrm>
        </p:spPr>
        <p:txBody>
          <a:bodyPr/>
          <a:lstStyle/>
          <a:p>
            <a:r>
              <a:rPr lang="en-US" dirty="0">
                <a:solidFill>
                  <a:srgbClr val="008000"/>
                </a:solidFill>
              </a:rPr>
              <a:t>Radical Action Research</a:t>
            </a:r>
          </a:p>
        </p:txBody>
      </p:sp>
      <p:sp>
        <p:nvSpPr>
          <p:cNvPr id="21507" name="Rectangle 3"/>
          <p:cNvSpPr>
            <a:spLocks noGrp="1" noChangeArrowheads="1"/>
          </p:cNvSpPr>
          <p:nvPr>
            <p:ph type="body" idx="1"/>
          </p:nvPr>
        </p:nvSpPr>
        <p:spPr>
          <a:xfrm>
            <a:off x="304800" y="1600200"/>
            <a:ext cx="8534400" cy="4648200"/>
          </a:xfrm>
        </p:spPr>
        <p:txBody>
          <a:bodyPr/>
          <a:lstStyle/>
          <a:p>
            <a:pPr>
              <a:lnSpc>
                <a:spcPct val="90000"/>
              </a:lnSpc>
            </a:pPr>
            <a:r>
              <a:rPr lang="en-US" sz="2800" dirty="0"/>
              <a:t>The Radical stream, which has its roots in Marxian </a:t>
            </a:r>
            <a:r>
              <a:rPr lang="ja-JP" altLang="en-US" sz="2800" dirty="0"/>
              <a:t>‘</a:t>
            </a:r>
            <a:r>
              <a:rPr lang="en-US" sz="2800" dirty="0"/>
              <a:t>dialectical materialism</a:t>
            </a:r>
            <a:r>
              <a:rPr lang="ja-JP" altLang="en-US" sz="2800" dirty="0"/>
              <a:t>’</a:t>
            </a:r>
            <a:r>
              <a:rPr lang="en-US" sz="2800" dirty="0"/>
              <a:t> and the praxis orientations of Antonio Gramsci, has a strong focus on emancipation and the overcoming of power imbalances.  </a:t>
            </a:r>
          </a:p>
          <a:p>
            <a:pPr>
              <a:lnSpc>
                <a:spcPct val="90000"/>
              </a:lnSpc>
            </a:pPr>
            <a:r>
              <a:rPr lang="en-US" sz="2800" dirty="0"/>
              <a:t>Participatory Action Research, often found in liberationist movements and international development circles, and Feminist Action Research both strive for social transformation via an advocacy process to strengthen peripheral groups in society.</a:t>
            </a:r>
          </a:p>
        </p:txBody>
      </p:sp>
    </p:spTree>
    <p:extLst>
      <p:ext uri="{BB962C8B-B14F-4D97-AF65-F5344CB8AC3E}">
        <p14:creationId xmlns:p14="http://schemas.microsoft.com/office/powerpoint/2010/main" val="2269989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76200"/>
            <a:ext cx="7772400" cy="1143000"/>
          </a:xfrm>
        </p:spPr>
        <p:txBody>
          <a:bodyPr/>
          <a:lstStyle/>
          <a:p>
            <a:r>
              <a:rPr lang="en-US" dirty="0">
                <a:solidFill>
                  <a:srgbClr val="008000"/>
                </a:solidFill>
              </a:rPr>
              <a:t>Educational Action Research</a:t>
            </a:r>
          </a:p>
        </p:txBody>
      </p:sp>
      <p:sp>
        <p:nvSpPr>
          <p:cNvPr id="22531" name="Rectangle 3"/>
          <p:cNvSpPr>
            <a:spLocks noGrp="1" noChangeArrowheads="1"/>
          </p:cNvSpPr>
          <p:nvPr>
            <p:ph type="body" idx="1"/>
          </p:nvPr>
        </p:nvSpPr>
        <p:spPr>
          <a:xfrm>
            <a:off x="228600" y="1447800"/>
            <a:ext cx="8686800" cy="5029200"/>
          </a:xfrm>
        </p:spPr>
        <p:txBody>
          <a:bodyPr/>
          <a:lstStyle/>
          <a:p>
            <a:r>
              <a:rPr lang="en-US" sz="2400" dirty="0"/>
              <a:t>A fourth stream, that of Educational Action Research, has its foundations in the writings of John Dewey, the great American educational philosopher of the 1920s and 30s, who believed that professional educators should become involved in community problem-solving.  </a:t>
            </a:r>
          </a:p>
          <a:p>
            <a:r>
              <a:rPr lang="en-US" sz="2400" dirty="0"/>
              <a:t>Its practitioners, not surprisingly, operate mainly out of educational institutions, and focus on development of curriculum, professional development, and applying learning in a </a:t>
            </a:r>
            <a:r>
              <a:rPr lang="en-US" sz="2000" dirty="0"/>
              <a:t>social</a:t>
            </a:r>
            <a:r>
              <a:rPr lang="en-US" sz="2400" dirty="0"/>
              <a:t> context. </a:t>
            </a:r>
          </a:p>
          <a:p>
            <a:r>
              <a:rPr lang="en-US" sz="2400" dirty="0"/>
              <a:t>It is often the case that university-based action researchers work with primary and secondary school teachers and students on community projects.</a:t>
            </a:r>
          </a:p>
        </p:txBody>
      </p:sp>
    </p:spTree>
    <p:extLst>
      <p:ext uri="{BB962C8B-B14F-4D97-AF65-F5344CB8AC3E}">
        <p14:creationId xmlns:p14="http://schemas.microsoft.com/office/powerpoint/2010/main" val="23092461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
            <a:ext cx="8229600" cy="1143000"/>
          </a:xfrm>
        </p:spPr>
        <p:txBody>
          <a:bodyPr/>
          <a:lstStyle/>
          <a:p>
            <a:r>
              <a:rPr lang="en-US" dirty="0">
                <a:solidFill>
                  <a:srgbClr val="008000"/>
                </a:solidFill>
              </a:rPr>
              <a:t>Action Research Sites</a:t>
            </a:r>
          </a:p>
        </p:txBody>
      </p:sp>
      <p:sp>
        <p:nvSpPr>
          <p:cNvPr id="16387" name="Rectangle 3"/>
          <p:cNvSpPr>
            <a:spLocks noGrp="1" noChangeArrowheads="1"/>
          </p:cNvSpPr>
          <p:nvPr>
            <p:ph type="body" idx="1"/>
          </p:nvPr>
        </p:nvSpPr>
        <p:spPr/>
        <p:txBody>
          <a:bodyPr/>
          <a:lstStyle/>
          <a:p>
            <a:pPr>
              <a:lnSpc>
                <a:spcPct val="90000"/>
              </a:lnSpc>
            </a:pPr>
            <a:r>
              <a:rPr lang="en-US" sz="2800">
                <a:hlinkClick r:id="rId2"/>
              </a:rPr>
              <a:t>http://www.web.net/~robrien/papers/arfinal.html#_Toc26184654</a:t>
            </a:r>
            <a:endParaRPr lang="en-US" sz="2800"/>
          </a:p>
          <a:p>
            <a:pPr>
              <a:lnSpc>
                <a:spcPct val="90000"/>
              </a:lnSpc>
            </a:pPr>
            <a:r>
              <a:rPr lang="en-US" sz="2800">
                <a:hlinkClick r:id="rId3"/>
              </a:rPr>
              <a:t>http://carbon.cudenver.edu/~mryder/itc/act_res.html</a:t>
            </a:r>
            <a:endParaRPr lang="en-US" sz="2800"/>
          </a:p>
          <a:p>
            <a:pPr>
              <a:lnSpc>
                <a:spcPct val="90000"/>
              </a:lnSpc>
            </a:pPr>
            <a:r>
              <a:rPr lang="en-US" sz="2800">
                <a:hlinkClick r:id="rId4"/>
              </a:rPr>
              <a:t>http://carbon.cudenver.edu/~mryder/coss.html#arr</a:t>
            </a:r>
            <a:endParaRPr lang="en-US" sz="2800"/>
          </a:p>
          <a:p>
            <a:pPr>
              <a:lnSpc>
                <a:spcPct val="90000"/>
              </a:lnSpc>
            </a:pPr>
            <a:r>
              <a:rPr lang="en-US" sz="2800">
                <a:hlinkClick r:id="rId5"/>
              </a:rPr>
              <a:t>http://carbon.cudenver.edu/~mryder/itc/pract_res.html</a:t>
            </a:r>
            <a:endParaRPr lang="en-US" sz="2800"/>
          </a:p>
          <a:p>
            <a:pPr>
              <a:lnSpc>
                <a:spcPct val="90000"/>
              </a:lnSpc>
            </a:pPr>
            <a:endParaRPr lang="en-US" sz="2800"/>
          </a:p>
          <a:p>
            <a:pPr>
              <a:lnSpc>
                <a:spcPct val="90000"/>
              </a:lnSpc>
            </a:pPr>
            <a:endParaRPr lang="en-US" sz="2800"/>
          </a:p>
          <a:p>
            <a:pPr>
              <a:lnSpc>
                <a:spcPct val="90000"/>
              </a:lnSpc>
            </a:pPr>
            <a:endParaRPr lang="en-US" sz="2800"/>
          </a:p>
        </p:txBody>
      </p:sp>
    </p:spTree>
    <p:extLst>
      <p:ext uri="{BB962C8B-B14F-4D97-AF65-F5344CB8AC3E}">
        <p14:creationId xmlns:p14="http://schemas.microsoft.com/office/powerpoint/2010/main" val="2288256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76200"/>
            <a:ext cx="8229600" cy="1143000"/>
          </a:xfrm>
        </p:spPr>
        <p:txBody>
          <a:bodyPr>
            <a:noAutofit/>
          </a:bodyPr>
          <a:lstStyle/>
          <a:p>
            <a:pPr>
              <a:defRPr/>
            </a:pPr>
            <a:r>
              <a:rPr lang="en-GB" b="1" dirty="0" smtClean="0">
                <a:solidFill>
                  <a:schemeClr val="tx1"/>
                </a:solidFill>
                <a:latin typeface="Arial" charset="0"/>
                <a:cs typeface="+mj-cs"/>
              </a:rPr>
              <a:t>Types of systems</a:t>
            </a:r>
            <a:endParaRPr lang="en-US" sz="6000" b="1" dirty="0" smtClean="0">
              <a:solidFill>
                <a:schemeClr val="tx1"/>
              </a:solidFill>
              <a:latin typeface="Arial" charset="0"/>
              <a:cs typeface="+mj-cs"/>
            </a:endParaRPr>
          </a:p>
        </p:txBody>
      </p:sp>
      <p:sp>
        <p:nvSpPr>
          <p:cNvPr id="5123" name="Rectangle 3"/>
          <p:cNvSpPr>
            <a:spLocks noGrp="1" noChangeArrowheads="1"/>
          </p:cNvSpPr>
          <p:nvPr>
            <p:ph type="body" idx="1"/>
          </p:nvPr>
        </p:nvSpPr>
        <p:spPr>
          <a:xfrm>
            <a:off x="152400" y="1295400"/>
            <a:ext cx="8686800" cy="5334000"/>
          </a:xfrm>
        </p:spPr>
        <p:txBody>
          <a:bodyPr>
            <a:noAutofit/>
          </a:bodyPr>
          <a:lstStyle/>
          <a:p>
            <a:pPr algn="just">
              <a:defRPr/>
            </a:pPr>
            <a:r>
              <a:rPr lang="en-GB" sz="2400" dirty="0" smtClean="0">
                <a:cs typeface="+mn-cs"/>
              </a:rPr>
              <a:t>Systems differ from each other related to degree of self-sufficiency, complexity, and adaptability.</a:t>
            </a:r>
          </a:p>
          <a:p>
            <a:pPr algn="just">
              <a:defRPr/>
            </a:pPr>
            <a:r>
              <a:rPr lang="en-GB" sz="2400" b="1" dirty="0" smtClean="0">
                <a:cs typeface="+mn-cs"/>
              </a:rPr>
              <a:t>Closed systems</a:t>
            </a:r>
            <a:r>
              <a:rPr lang="en-GB" sz="2400" dirty="0" smtClean="0">
                <a:cs typeface="+mn-cs"/>
              </a:rPr>
              <a:t> have fixed relationships among system components and no interaction with the environment. Not really of concern to </a:t>
            </a:r>
            <a:r>
              <a:rPr lang="en-IE" sz="2400" dirty="0" smtClean="0">
                <a:cs typeface="+mn-cs"/>
              </a:rPr>
              <a:t>IT</a:t>
            </a:r>
            <a:r>
              <a:rPr lang="en-GB" sz="2400" dirty="0" smtClean="0">
                <a:cs typeface="+mn-cs"/>
              </a:rPr>
              <a:t>.</a:t>
            </a:r>
          </a:p>
          <a:p>
            <a:pPr algn="just">
              <a:defRPr/>
            </a:pPr>
            <a:r>
              <a:rPr lang="en-GB" sz="2400" b="1" dirty="0" smtClean="0">
                <a:cs typeface="+mn-cs"/>
              </a:rPr>
              <a:t>Open systems</a:t>
            </a:r>
            <a:r>
              <a:rPr lang="en-GB" sz="2400" dirty="0" smtClean="0">
                <a:cs typeface="+mn-cs"/>
              </a:rPr>
              <a:t> interact with their environment, have dynamic interaction of components, and can be self-regulating.</a:t>
            </a:r>
          </a:p>
          <a:p>
            <a:pPr algn="just">
              <a:defRPr/>
            </a:pPr>
            <a:r>
              <a:rPr lang="en-GB" sz="2400" dirty="0" smtClean="0">
                <a:cs typeface="+mn-cs"/>
              </a:rPr>
              <a:t>Human organizations are open systems; boundaries are permeable, continually engage in importing, transforming, and exporting matter, energy, </a:t>
            </a:r>
            <a:r>
              <a:rPr lang="en-GB" sz="2400" u="sng" dirty="0" smtClean="0">
                <a:cs typeface="+mn-cs"/>
              </a:rPr>
              <a:t>information</a:t>
            </a:r>
            <a:r>
              <a:rPr lang="en-GB" sz="2400" dirty="0" smtClean="0">
                <a:cs typeface="+mn-cs"/>
              </a:rPr>
              <a:t>, and people; Human organisations are at the high end of the complexity scale due to these characteristics.</a:t>
            </a:r>
          </a:p>
          <a:p>
            <a:pPr algn="just">
              <a:defRPr/>
            </a:pPr>
            <a:endParaRPr lang="en-US" sz="1800" dirty="0" smtClean="0">
              <a:cs typeface="+mn-cs"/>
            </a:endParaRPr>
          </a:p>
        </p:txBody>
      </p:sp>
    </p:spTree>
    <p:extLst>
      <p:ext uri="{BB962C8B-B14F-4D97-AF65-F5344CB8AC3E}">
        <p14:creationId xmlns:p14="http://schemas.microsoft.com/office/powerpoint/2010/main" val="160522916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6705600" y="2190652"/>
            <a:ext cx="1395985" cy="1390748"/>
          </a:xfrm>
        </p:spPr>
        <p:txBody>
          <a:bodyPr>
            <a:noAutofit/>
          </a:bodyPr>
          <a:lstStyle/>
          <a:p>
            <a:r>
              <a:rPr lang="en-US" b="1" dirty="0" smtClean="0">
                <a:solidFill>
                  <a:srgbClr val="C00000"/>
                </a:solidFill>
              </a:rPr>
              <a:t>PAU!</a:t>
            </a:r>
          </a:p>
        </p:txBody>
      </p:sp>
      <p:pic>
        <p:nvPicPr>
          <p:cNvPr id="4" name="Picture 2" descr="C:\Users\Ken Rossi\Desktop\Coach Spi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58674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6320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609600"/>
            <a:ext cx="8712200" cy="5105400"/>
          </a:xfrm>
          <a:prstGeom prst="rect">
            <a:avLst/>
          </a:prstGeom>
        </p:spPr>
      </p:pic>
    </p:spTree>
    <p:extLst>
      <p:ext uri="{BB962C8B-B14F-4D97-AF65-F5344CB8AC3E}">
        <p14:creationId xmlns:p14="http://schemas.microsoft.com/office/powerpoint/2010/main" val="17067021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00200" y="152400"/>
            <a:ext cx="5867400" cy="6516057"/>
          </a:xfrm>
          <a:prstGeom prst="rect">
            <a:avLst/>
          </a:prstGeom>
        </p:spPr>
      </p:pic>
    </p:spTree>
    <p:extLst>
      <p:ext uri="{BB962C8B-B14F-4D97-AF65-F5344CB8AC3E}">
        <p14:creationId xmlns:p14="http://schemas.microsoft.com/office/powerpoint/2010/main" val="37114682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33421"/>
            <a:ext cx="7480300" cy="6781800"/>
          </a:xfrm>
          <a:prstGeom prst="rect">
            <a:avLst/>
          </a:prstGeom>
        </p:spPr>
      </p:pic>
    </p:spTree>
    <p:extLst>
      <p:ext uri="{BB962C8B-B14F-4D97-AF65-F5344CB8AC3E}">
        <p14:creationId xmlns:p14="http://schemas.microsoft.com/office/powerpoint/2010/main" val="29361681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9500" y="711200"/>
            <a:ext cx="6985000" cy="5435600"/>
          </a:xfrm>
          <a:prstGeom prst="rect">
            <a:avLst/>
          </a:prstGeom>
        </p:spPr>
      </p:pic>
    </p:spTree>
    <p:extLst>
      <p:ext uri="{BB962C8B-B14F-4D97-AF65-F5344CB8AC3E}">
        <p14:creationId xmlns:p14="http://schemas.microsoft.com/office/powerpoint/2010/main" val="60357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228600"/>
            <a:ext cx="8610600" cy="1143000"/>
          </a:xfrm>
        </p:spPr>
        <p:txBody>
          <a:bodyPr>
            <a:noAutofit/>
          </a:bodyPr>
          <a:lstStyle/>
          <a:p>
            <a:pPr>
              <a:defRPr/>
            </a:pPr>
            <a:r>
              <a:rPr lang="en-GB" sz="4000" b="1" dirty="0" smtClean="0">
                <a:solidFill>
                  <a:schemeClr val="tx1"/>
                </a:solidFill>
                <a:latin typeface="Arial" charset="0"/>
                <a:cs typeface="+mj-cs"/>
              </a:rPr>
              <a:t>What are the basic elements of any system?</a:t>
            </a:r>
            <a:endParaRPr lang="en-US" sz="5400" b="1" dirty="0" smtClean="0">
              <a:solidFill>
                <a:schemeClr val="tx1"/>
              </a:solidFill>
              <a:latin typeface="Arial" charset="0"/>
              <a:cs typeface="+mj-cs"/>
            </a:endParaRPr>
          </a:p>
        </p:txBody>
      </p:sp>
      <p:sp>
        <p:nvSpPr>
          <p:cNvPr id="6147" name="Rectangle 3"/>
          <p:cNvSpPr>
            <a:spLocks noGrp="1" noChangeArrowheads="1"/>
          </p:cNvSpPr>
          <p:nvPr>
            <p:ph type="body" sz="half" idx="1"/>
          </p:nvPr>
        </p:nvSpPr>
        <p:spPr>
          <a:xfrm>
            <a:off x="304800" y="1828800"/>
            <a:ext cx="4191000" cy="4648200"/>
          </a:xfrm>
        </p:spPr>
        <p:txBody>
          <a:bodyPr>
            <a:normAutofit/>
          </a:bodyPr>
          <a:lstStyle/>
          <a:p>
            <a:pPr>
              <a:defRPr/>
            </a:pPr>
            <a:r>
              <a:rPr lang="en-GB" sz="2800" dirty="0" smtClean="0">
                <a:latin typeface="Arial" charset="0"/>
                <a:cs typeface="+mn-cs"/>
              </a:rPr>
              <a:t> goal</a:t>
            </a:r>
          </a:p>
          <a:p>
            <a:pPr>
              <a:defRPr/>
            </a:pPr>
            <a:r>
              <a:rPr lang="en-GB" sz="2800" dirty="0" smtClean="0">
                <a:latin typeface="Arial" charset="0"/>
                <a:cs typeface="+mn-cs"/>
              </a:rPr>
              <a:t> environment</a:t>
            </a:r>
          </a:p>
          <a:p>
            <a:pPr>
              <a:defRPr/>
            </a:pPr>
            <a:r>
              <a:rPr lang="en-GB" sz="2800" dirty="0" smtClean="0">
                <a:latin typeface="Arial" charset="0"/>
                <a:cs typeface="+mn-cs"/>
              </a:rPr>
              <a:t> control</a:t>
            </a:r>
          </a:p>
          <a:p>
            <a:pPr>
              <a:defRPr/>
            </a:pPr>
            <a:r>
              <a:rPr lang="en-GB" sz="2800" dirty="0" smtClean="0">
                <a:latin typeface="Arial" charset="0"/>
                <a:cs typeface="+mn-cs"/>
              </a:rPr>
              <a:t> input</a:t>
            </a:r>
          </a:p>
          <a:p>
            <a:pPr>
              <a:defRPr/>
            </a:pPr>
            <a:r>
              <a:rPr lang="en-GB" sz="2800" dirty="0" smtClean="0">
                <a:latin typeface="Arial" charset="0"/>
                <a:cs typeface="+mn-cs"/>
              </a:rPr>
              <a:t> process</a:t>
            </a:r>
          </a:p>
          <a:p>
            <a:pPr>
              <a:defRPr/>
            </a:pPr>
            <a:r>
              <a:rPr lang="en-GB" sz="2800" dirty="0" smtClean="0">
                <a:latin typeface="Arial" charset="0"/>
                <a:cs typeface="+mn-cs"/>
              </a:rPr>
              <a:t> output</a:t>
            </a:r>
          </a:p>
          <a:p>
            <a:pPr>
              <a:defRPr/>
            </a:pPr>
            <a:r>
              <a:rPr lang="en-GB" sz="2800" dirty="0" smtClean="0">
                <a:latin typeface="Arial" charset="0"/>
                <a:cs typeface="+mn-cs"/>
              </a:rPr>
              <a:t>feedback.</a:t>
            </a:r>
          </a:p>
          <a:p>
            <a:pPr>
              <a:defRPr/>
            </a:pPr>
            <a:endParaRPr lang="en-US" sz="2800" dirty="0" smtClean="0">
              <a:cs typeface="+mn-cs"/>
            </a:endParaRPr>
          </a:p>
        </p:txBody>
      </p:sp>
      <p:graphicFrame>
        <p:nvGraphicFramePr>
          <p:cNvPr id="13315" name="Object 4"/>
          <p:cNvGraphicFramePr>
            <a:graphicFrameLocks noGrp="1" noChangeAspect="1"/>
          </p:cNvGraphicFramePr>
          <p:nvPr>
            <p:ph type="clipArt" sz="half" idx="2"/>
          </p:nvPr>
        </p:nvGraphicFramePr>
        <p:xfrm>
          <a:off x="3581400" y="2362200"/>
          <a:ext cx="4648200" cy="2397125"/>
        </p:xfrm>
        <a:graphic>
          <a:graphicData uri="http://schemas.openxmlformats.org/presentationml/2006/ole">
            <mc:AlternateContent xmlns:mc="http://schemas.openxmlformats.org/markup-compatibility/2006">
              <mc:Choice xmlns:v="urn:schemas-microsoft-com:vml" Requires="v">
                <p:oleObj spid="_x0000_s214035" name="Clip" r:id="rId4" imgW="3457143" imgH="1447619" progId="MS_ClipArt_Gallery.2">
                  <p:embed/>
                </p:oleObj>
              </mc:Choice>
              <mc:Fallback>
                <p:oleObj name="Clip" r:id="rId4" imgW="3457143" imgH="1447619"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362200"/>
                        <a:ext cx="464820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082740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0" y="152400"/>
            <a:ext cx="7391400" cy="1104900"/>
          </a:xfrm>
        </p:spPr>
        <p:txBody>
          <a:bodyPr/>
          <a:lstStyle/>
          <a:p>
            <a:pPr>
              <a:defRPr/>
            </a:pPr>
            <a:r>
              <a:rPr lang="en-US" b="1" dirty="0">
                <a:latin typeface="Arial"/>
                <a:cs typeface="Arial"/>
              </a:rPr>
              <a:t>Systems Theory</a:t>
            </a:r>
          </a:p>
        </p:txBody>
      </p:sp>
      <p:sp>
        <p:nvSpPr>
          <p:cNvPr id="5123" name="Rectangle 3"/>
          <p:cNvSpPr>
            <a:spLocks noGrp="1" noChangeArrowheads="1"/>
          </p:cNvSpPr>
          <p:nvPr>
            <p:ph type="body" idx="1"/>
          </p:nvPr>
        </p:nvSpPr>
        <p:spPr>
          <a:xfrm>
            <a:off x="381000" y="2209800"/>
            <a:ext cx="8077200" cy="4343400"/>
          </a:xfrm>
        </p:spPr>
        <p:txBody>
          <a:bodyPr>
            <a:normAutofit fontScale="92500"/>
          </a:bodyPr>
          <a:lstStyle/>
          <a:p>
            <a:pPr>
              <a:defRPr/>
            </a:pPr>
            <a:r>
              <a:rPr lang="en-US" dirty="0">
                <a:latin typeface="Arial"/>
                <a:cs typeface="Arial"/>
              </a:rPr>
              <a:t>Synergy</a:t>
            </a:r>
          </a:p>
          <a:p>
            <a:pPr>
              <a:defRPr/>
            </a:pPr>
            <a:r>
              <a:rPr lang="en-US" dirty="0">
                <a:latin typeface="Arial"/>
                <a:cs typeface="Arial"/>
              </a:rPr>
              <a:t>Interdependence</a:t>
            </a:r>
          </a:p>
          <a:p>
            <a:pPr>
              <a:defRPr/>
            </a:pPr>
            <a:r>
              <a:rPr lang="en-US" dirty="0">
                <a:latin typeface="Arial"/>
                <a:cs typeface="Arial"/>
              </a:rPr>
              <a:t>Interconnections </a:t>
            </a:r>
          </a:p>
          <a:p>
            <a:pPr lvl="1">
              <a:defRPr/>
            </a:pPr>
            <a:r>
              <a:rPr lang="en-US" dirty="0">
                <a:latin typeface="Arial"/>
                <a:cs typeface="Arial"/>
              </a:rPr>
              <a:t>within the organization </a:t>
            </a:r>
          </a:p>
          <a:p>
            <a:pPr lvl="1">
              <a:defRPr/>
            </a:pPr>
            <a:r>
              <a:rPr lang="en-US" dirty="0">
                <a:latin typeface="Arial"/>
                <a:cs typeface="Arial"/>
              </a:rPr>
              <a:t>between the organization and the environment</a:t>
            </a:r>
          </a:p>
          <a:p>
            <a:pPr>
              <a:defRPr/>
            </a:pPr>
            <a:r>
              <a:rPr lang="en-US" dirty="0">
                <a:latin typeface="Arial"/>
                <a:cs typeface="Arial"/>
              </a:rPr>
              <a:t>Organization as ORGANISM</a:t>
            </a:r>
          </a:p>
          <a:p>
            <a:pPr>
              <a:defRPr/>
            </a:pPr>
            <a:r>
              <a:rPr lang="ja-JP" altLang="en-US" dirty="0">
                <a:latin typeface="Arial"/>
                <a:cs typeface="Arial"/>
              </a:rPr>
              <a:t>“</a:t>
            </a:r>
            <a:r>
              <a:rPr lang="en-US" dirty="0">
                <a:latin typeface="Arial"/>
                <a:cs typeface="Arial"/>
              </a:rPr>
              <a:t>A set of elements standing in inter-relations</a:t>
            </a:r>
            <a:r>
              <a:rPr lang="ja-JP" altLang="en-US" dirty="0">
                <a:latin typeface="Arial"/>
                <a:cs typeface="Arial"/>
              </a:rPr>
              <a:t>”</a:t>
            </a:r>
            <a:r>
              <a:rPr lang="en-US" dirty="0">
                <a:latin typeface="Arial"/>
                <a:cs typeface="Arial"/>
              </a:rPr>
              <a:t> </a:t>
            </a:r>
          </a:p>
        </p:txBody>
      </p:sp>
      <p:pic>
        <p:nvPicPr>
          <p:cNvPr id="512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447800"/>
            <a:ext cx="3276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1824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title"/>
          </p:nvPr>
        </p:nvSpPr>
        <p:spPr>
          <a:xfrm>
            <a:off x="152400" y="228601"/>
            <a:ext cx="8839200" cy="1219200"/>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defRPr/>
            </a:pPr>
            <a:r>
              <a:rPr lang="en-US" altLang="en-US" b="1" dirty="0">
                <a:ln w="12700">
                  <a:solidFill>
                    <a:schemeClr val="tx2">
                      <a:satMod val="155000"/>
                    </a:schemeClr>
                  </a:solidFill>
                  <a:prstDash val="solid"/>
                </a:ln>
                <a:solidFill>
                  <a:srgbClr val="800000"/>
                </a:solidFill>
                <a:effectLst/>
                <a:latin typeface="Arial"/>
                <a:cs typeface="Arial"/>
              </a:rPr>
              <a:t>The Organization as an Open System</a:t>
            </a:r>
          </a:p>
        </p:txBody>
      </p:sp>
      <p:sp>
        <p:nvSpPr>
          <p:cNvPr id="49154" name="Rectangle 2"/>
          <p:cNvSpPr>
            <a:spLocks noChangeArrowheads="1"/>
          </p:cNvSpPr>
          <p:nvPr/>
        </p:nvSpPr>
        <p:spPr bwMode="auto">
          <a:xfrm>
            <a:off x="609600" y="2235200"/>
            <a:ext cx="1879600" cy="2413000"/>
          </a:xfrm>
          <a:prstGeom prst="rect">
            <a:avLst/>
          </a:prstGeom>
          <a:solidFill>
            <a:srgbClr val="790015"/>
          </a:solidFill>
          <a:ln w="25400">
            <a:solidFill>
              <a:schemeClr val="tx1"/>
            </a:solidFill>
            <a:miter lim="800000"/>
            <a:headEnd/>
            <a:tailEnd/>
          </a:ln>
          <a:effectLst>
            <a:outerShdw blurRad="63500" dist="89803" dir="18900000" algn="ctr" rotWithShape="0">
              <a:srgbClr val="474747">
                <a:alpha val="74998"/>
              </a:srgbClr>
            </a:outerShdw>
          </a:effectLst>
        </p:spPr>
        <p:txBody>
          <a:bodyPr wrap="none" anchor="ctr"/>
          <a:lstStyle/>
          <a:p>
            <a:pPr>
              <a:defRPr/>
            </a:pPr>
            <a:endParaRPr lang="en-US"/>
          </a:p>
        </p:txBody>
      </p:sp>
      <p:sp>
        <p:nvSpPr>
          <p:cNvPr id="49156" name="Rectangle 4"/>
          <p:cNvSpPr>
            <a:spLocks noChangeArrowheads="1"/>
          </p:cNvSpPr>
          <p:nvPr/>
        </p:nvSpPr>
        <p:spPr bwMode="auto">
          <a:xfrm>
            <a:off x="555625" y="2436813"/>
            <a:ext cx="1939925"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altLang="en-US" sz="2800" b="1">
                <a:solidFill>
                  <a:schemeClr val="bg1"/>
                </a:solidFill>
                <a:effectLst>
                  <a:outerShdw blurRad="38100" dist="38100" dir="2700000" algn="tl">
                    <a:srgbClr val="000000"/>
                  </a:outerShdw>
                </a:effectLst>
              </a:rPr>
              <a:t>Input</a:t>
            </a:r>
            <a:r>
              <a:rPr lang="en-US" altLang="en-US" b="1">
                <a:solidFill>
                  <a:schemeClr val="bg1"/>
                </a:solidFill>
                <a:effectLst>
                  <a:outerShdw blurRad="38100" dist="38100" dir="2700000" algn="tl">
                    <a:srgbClr val="000000"/>
                  </a:outerShdw>
                </a:effectLst>
              </a:rPr>
              <a:t> </a:t>
            </a:r>
            <a:r>
              <a:rPr lang="en-US" altLang="en-US" sz="2800" b="1">
                <a:solidFill>
                  <a:schemeClr val="bg1"/>
                </a:solidFill>
                <a:effectLst>
                  <a:outerShdw blurRad="38100" dist="38100" dir="2700000" algn="tl">
                    <a:srgbClr val="000000"/>
                  </a:outerShdw>
                </a:effectLst>
              </a:rPr>
              <a:t>Stage</a:t>
            </a:r>
          </a:p>
          <a:p>
            <a:pPr algn="ctr">
              <a:defRPr/>
            </a:pPr>
            <a:endParaRPr lang="en-US" altLang="en-US" sz="2800" b="1">
              <a:solidFill>
                <a:schemeClr val="bg1"/>
              </a:solidFill>
              <a:effectLst>
                <a:outerShdw blurRad="38100" dist="38100" dir="2700000" algn="tl">
                  <a:srgbClr val="000000"/>
                </a:outerShdw>
              </a:effectLst>
            </a:endParaRPr>
          </a:p>
          <a:p>
            <a:pPr algn="ctr">
              <a:defRPr/>
            </a:pPr>
            <a:r>
              <a:rPr lang="en-US" altLang="en-US" sz="2800" b="1">
                <a:solidFill>
                  <a:schemeClr val="bg1"/>
                </a:solidFill>
                <a:effectLst>
                  <a:outerShdw blurRad="38100" dist="38100" dir="2700000" algn="tl">
                    <a:srgbClr val="000000"/>
                  </a:outerShdw>
                </a:effectLst>
              </a:rPr>
              <a:t>Raw</a:t>
            </a:r>
          </a:p>
          <a:p>
            <a:pPr algn="ctr">
              <a:defRPr/>
            </a:pPr>
            <a:r>
              <a:rPr lang="en-US" altLang="en-US" sz="2800" b="1">
                <a:solidFill>
                  <a:schemeClr val="bg1"/>
                </a:solidFill>
                <a:effectLst>
                  <a:outerShdw blurRad="38100" dist="38100" dir="2700000" algn="tl">
                    <a:srgbClr val="000000"/>
                  </a:outerShdw>
                </a:effectLst>
              </a:rPr>
              <a:t>Materials</a:t>
            </a:r>
            <a:endParaRPr lang="en-US" altLang="en-US" b="1">
              <a:solidFill>
                <a:schemeClr val="bg1"/>
              </a:solidFill>
              <a:effectLst>
                <a:outerShdw blurRad="38100" dist="38100" dir="2700000" algn="tl">
                  <a:srgbClr val="000000"/>
                </a:outerShdw>
              </a:effectLst>
            </a:endParaRPr>
          </a:p>
        </p:txBody>
      </p:sp>
      <p:sp>
        <p:nvSpPr>
          <p:cNvPr id="49157" name="Rectangle 5"/>
          <p:cNvSpPr>
            <a:spLocks noChangeArrowheads="1"/>
          </p:cNvSpPr>
          <p:nvPr/>
        </p:nvSpPr>
        <p:spPr bwMode="auto">
          <a:xfrm>
            <a:off x="3575050" y="2228850"/>
            <a:ext cx="1892300" cy="2425700"/>
          </a:xfrm>
          <a:prstGeom prst="rect">
            <a:avLst/>
          </a:prstGeom>
          <a:solidFill>
            <a:srgbClr val="00279F"/>
          </a:solidFill>
          <a:ln w="12700">
            <a:solidFill>
              <a:schemeClr val="tx1"/>
            </a:solidFill>
            <a:miter lim="800000"/>
            <a:headEnd/>
            <a:tailEnd/>
          </a:ln>
          <a:effectLst>
            <a:outerShdw blurRad="63500" dist="89803" dir="18900000" algn="ctr" rotWithShape="0">
              <a:srgbClr val="474747">
                <a:alpha val="74998"/>
              </a:srgbClr>
            </a:outerShdw>
          </a:effectLst>
        </p:spPr>
        <p:txBody>
          <a:bodyPr wrap="none" anchor="ctr"/>
          <a:lstStyle/>
          <a:p>
            <a:pPr>
              <a:defRPr/>
            </a:pPr>
            <a:endParaRPr lang="en-US"/>
          </a:p>
        </p:txBody>
      </p:sp>
      <p:sp>
        <p:nvSpPr>
          <p:cNvPr id="49158" name="Rectangle 6"/>
          <p:cNvSpPr>
            <a:spLocks noChangeArrowheads="1"/>
          </p:cNvSpPr>
          <p:nvPr/>
        </p:nvSpPr>
        <p:spPr bwMode="auto">
          <a:xfrm>
            <a:off x="3530600" y="2379663"/>
            <a:ext cx="2046288"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altLang="en-US" sz="2800" b="1">
                <a:solidFill>
                  <a:schemeClr val="bg1"/>
                </a:solidFill>
                <a:effectLst>
                  <a:outerShdw blurRad="38100" dist="38100" dir="2700000" algn="tl">
                    <a:srgbClr val="000000"/>
                  </a:outerShdw>
                </a:effectLst>
              </a:rPr>
              <a:t>Conversion</a:t>
            </a:r>
          </a:p>
          <a:p>
            <a:pPr algn="ctr">
              <a:defRPr/>
            </a:pPr>
            <a:r>
              <a:rPr lang="en-US" altLang="en-US" sz="2800" b="1">
                <a:solidFill>
                  <a:schemeClr val="bg1"/>
                </a:solidFill>
                <a:effectLst>
                  <a:outerShdw blurRad="38100" dist="38100" dir="2700000" algn="tl">
                    <a:srgbClr val="000000"/>
                  </a:outerShdw>
                </a:effectLst>
              </a:rPr>
              <a:t>Stage</a:t>
            </a:r>
          </a:p>
          <a:p>
            <a:pPr algn="ctr">
              <a:defRPr/>
            </a:pPr>
            <a:endParaRPr lang="en-US" altLang="en-US" sz="2800" b="1">
              <a:solidFill>
                <a:schemeClr val="bg1"/>
              </a:solidFill>
              <a:effectLst>
                <a:outerShdw blurRad="38100" dist="38100" dir="2700000" algn="tl">
                  <a:srgbClr val="000000"/>
                </a:outerShdw>
              </a:effectLst>
            </a:endParaRPr>
          </a:p>
          <a:p>
            <a:pPr algn="ctr">
              <a:defRPr/>
            </a:pPr>
            <a:r>
              <a:rPr lang="en-US" altLang="en-US" sz="2800" b="1">
                <a:solidFill>
                  <a:schemeClr val="bg1"/>
                </a:solidFill>
                <a:effectLst>
                  <a:outerShdw blurRad="38100" dist="38100" dir="2700000" algn="tl">
                    <a:srgbClr val="000000"/>
                  </a:outerShdw>
                </a:effectLst>
              </a:rPr>
              <a:t>Machines</a:t>
            </a:r>
          </a:p>
          <a:p>
            <a:pPr algn="ctr">
              <a:defRPr/>
            </a:pPr>
            <a:r>
              <a:rPr lang="en-US" altLang="en-US" sz="2600" b="1">
                <a:solidFill>
                  <a:schemeClr val="bg1"/>
                </a:solidFill>
                <a:effectLst>
                  <a:outerShdw blurRad="38100" dist="38100" dir="2700000" algn="tl">
                    <a:srgbClr val="000000"/>
                  </a:outerShdw>
                </a:effectLst>
              </a:rPr>
              <a:t>Human skills</a:t>
            </a:r>
            <a:endParaRPr lang="en-US" altLang="en-US" b="1">
              <a:solidFill>
                <a:schemeClr val="bg1"/>
              </a:solidFill>
              <a:effectLst>
                <a:outerShdw blurRad="38100" dist="38100" dir="2700000" algn="tl">
                  <a:srgbClr val="000000"/>
                </a:outerShdw>
              </a:effectLst>
            </a:endParaRPr>
          </a:p>
        </p:txBody>
      </p:sp>
      <p:sp>
        <p:nvSpPr>
          <p:cNvPr id="49159" name="Rectangle 7"/>
          <p:cNvSpPr>
            <a:spLocks noChangeArrowheads="1"/>
          </p:cNvSpPr>
          <p:nvPr/>
        </p:nvSpPr>
        <p:spPr bwMode="auto">
          <a:xfrm>
            <a:off x="6477000" y="2235200"/>
            <a:ext cx="1879600" cy="2413000"/>
          </a:xfrm>
          <a:prstGeom prst="rect">
            <a:avLst/>
          </a:prstGeom>
          <a:solidFill>
            <a:schemeClr val="hlink"/>
          </a:solidFill>
          <a:ln w="25400">
            <a:solidFill>
              <a:schemeClr val="tx1"/>
            </a:solidFill>
            <a:miter lim="800000"/>
            <a:headEnd/>
            <a:tailEnd/>
          </a:ln>
          <a:effectLst>
            <a:outerShdw blurRad="63500" dist="89803" dir="18900000" algn="ctr" rotWithShape="0">
              <a:srgbClr val="474747">
                <a:alpha val="74998"/>
              </a:srgbClr>
            </a:outerShdw>
          </a:effectLst>
        </p:spPr>
        <p:txBody>
          <a:bodyPr wrap="none" anchor="ctr"/>
          <a:lstStyle/>
          <a:p>
            <a:pPr>
              <a:defRPr/>
            </a:pPr>
            <a:endParaRPr lang="en-US"/>
          </a:p>
        </p:txBody>
      </p:sp>
      <p:sp>
        <p:nvSpPr>
          <p:cNvPr id="49160" name="Rectangle 8"/>
          <p:cNvSpPr>
            <a:spLocks noChangeArrowheads="1"/>
          </p:cNvSpPr>
          <p:nvPr/>
        </p:nvSpPr>
        <p:spPr bwMode="auto">
          <a:xfrm>
            <a:off x="6738938" y="2360613"/>
            <a:ext cx="1422400" cy="222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altLang="en-US" sz="2800" b="1">
                <a:solidFill>
                  <a:schemeClr val="bg1"/>
                </a:solidFill>
                <a:effectLst>
                  <a:outerShdw blurRad="38100" dist="38100" dir="2700000" algn="tl">
                    <a:srgbClr val="000000"/>
                  </a:outerShdw>
                </a:effectLst>
              </a:rPr>
              <a:t>Output</a:t>
            </a:r>
          </a:p>
          <a:p>
            <a:pPr algn="ctr">
              <a:defRPr/>
            </a:pPr>
            <a:r>
              <a:rPr lang="en-US" altLang="en-US" sz="2800" b="1">
                <a:solidFill>
                  <a:schemeClr val="bg1"/>
                </a:solidFill>
                <a:effectLst>
                  <a:outerShdw blurRad="38100" dist="38100" dir="2700000" algn="tl">
                    <a:srgbClr val="000000"/>
                  </a:outerShdw>
                </a:effectLst>
              </a:rPr>
              <a:t>Stage</a:t>
            </a:r>
          </a:p>
          <a:p>
            <a:pPr algn="ctr">
              <a:defRPr/>
            </a:pPr>
            <a:endParaRPr lang="en-US" altLang="en-US" sz="2800" b="1">
              <a:solidFill>
                <a:schemeClr val="bg1"/>
              </a:solidFill>
              <a:effectLst>
                <a:outerShdw blurRad="38100" dist="38100" dir="2700000" algn="tl">
                  <a:srgbClr val="000000"/>
                </a:outerShdw>
              </a:effectLst>
            </a:endParaRPr>
          </a:p>
          <a:p>
            <a:pPr algn="ctr">
              <a:defRPr/>
            </a:pPr>
            <a:r>
              <a:rPr lang="en-US" altLang="en-US" sz="2800" b="1">
                <a:solidFill>
                  <a:schemeClr val="bg1"/>
                </a:solidFill>
                <a:effectLst>
                  <a:outerShdw blurRad="38100" dist="38100" dir="2700000" algn="tl">
                    <a:srgbClr val="000000"/>
                  </a:outerShdw>
                </a:effectLst>
              </a:rPr>
              <a:t>Goods</a:t>
            </a:r>
          </a:p>
          <a:p>
            <a:pPr algn="ctr">
              <a:defRPr/>
            </a:pPr>
            <a:r>
              <a:rPr lang="en-US" altLang="en-US" sz="2800" b="1">
                <a:solidFill>
                  <a:schemeClr val="bg1"/>
                </a:solidFill>
                <a:effectLst>
                  <a:outerShdw blurRad="38100" dist="38100" dir="2700000" algn="tl">
                    <a:srgbClr val="000000"/>
                  </a:outerShdw>
                </a:effectLst>
              </a:rPr>
              <a:t>Services</a:t>
            </a:r>
            <a:endParaRPr lang="en-US" altLang="en-US" b="1">
              <a:solidFill>
                <a:schemeClr val="bg1"/>
              </a:solidFill>
              <a:effectLst>
                <a:outerShdw blurRad="38100" dist="38100" dir="2700000" algn="tl">
                  <a:srgbClr val="000000"/>
                </a:outerShdw>
              </a:effectLst>
            </a:endParaRPr>
          </a:p>
        </p:txBody>
      </p:sp>
      <p:sp>
        <p:nvSpPr>
          <p:cNvPr id="49161" name="AutoShape 9"/>
          <p:cNvSpPr>
            <a:spLocks noChangeArrowheads="1"/>
          </p:cNvSpPr>
          <p:nvPr/>
        </p:nvSpPr>
        <p:spPr bwMode="auto">
          <a:xfrm>
            <a:off x="2736850" y="3143250"/>
            <a:ext cx="749300" cy="444500"/>
          </a:xfrm>
          <a:prstGeom prst="rightArrow">
            <a:avLst>
              <a:gd name="adj1" fmla="val 50000"/>
              <a:gd name="adj2" fmla="val 84309"/>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9162" name="AutoShape 10"/>
          <p:cNvSpPr>
            <a:spLocks noChangeArrowheads="1"/>
          </p:cNvSpPr>
          <p:nvPr/>
        </p:nvSpPr>
        <p:spPr bwMode="auto">
          <a:xfrm>
            <a:off x="5632450" y="3143250"/>
            <a:ext cx="749300" cy="444500"/>
          </a:xfrm>
          <a:prstGeom prst="rightArrow">
            <a:avLst>
              <a:gd name="adj1" fmla="val 50000"/>
              <a:gd name="adj2" fmla="val 84309"/>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9163" name="Rectangle 11"/>
          <p:cNvSpPr>
            <a:spLocks noChangeArrowheads="1"/>
          </p:cNvSpPr>
          <p:nvPr/>
        </p:nvSpPr>
        <p:spPr bwMode="auto">
          <a:xfrm>
            <a:off x="2514600" y="5283200"/>
            <a:ext cx="3784600" cy="889000"/>
          </a:xfrm>
          <a:prstGeom prst="rect">
            <a:avLst/>
          </a:prstGeom>
          <a:solidFill>
            <a:srgbClr val="006B61"/>
          </a:solidFill>
          <a:ln w="25400">
            <a:solidFill>
              <a:schemeClr val="tx1"/>
            </a:solidFill>
            <a:miter lim="800000"/>
            <a:headEnd/>
            <a:tailEnd/>
          </a:ln>
          <a:effectLst>
            <a:outerShdw blurRad="63500" dist="89803" dir="18900000" algn="ctr" rotWithShape="0">
              <a:srgbClr val="474747">
                <a:alpha val="74998"/>
              </a:srgbClr>
            </a:outerShdw>
          </a:effectLst>
        </p:spPr>
        <p:txBody>
          <a:bodyPr wrap="none" anchor="ctr"/>
          <a:lstStyle/>
          <a:p>
            <a:pPr>
              <a:defRPr/>
            </a:pPr>
            <a:endParaRPr lang="en-US"/>
          </a:p>
        </p:txBody>
      </p:sp>
      <p:sp>
        <p:nvSpPr>
          <p:cNvPr id="49164" name="AutoShape 12"/>
          <p:cNvSpPr>
            <a:spLocks noChangeArrowheads="1"/>
          </p:cNvSpPr>
          <p:nvPr/>
        </p:nvSpPr>
        <p:spPr bwMode="auto">
          <a:xfrm rot="18900000" flipH="1">
            <a:off x="6546850" y="5048250"/>
            <a:ext cx="977900" cy="368300"/>
          </a:xfrm>
          <a:prstGeom prst="rightArrow">
            <a:avLst>
              <a:gd name="adj1" fmla="val 50000"/>
              <a:gd name="adj2" fmla="val 132795"/>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9165" name="AutoShape 13"/>
          <p:cNvSpPr>
            <a:spLocks noChangeArrowheads="1"/>
          </p:cNvSpPr>
          <p:nvPr/>
        </p:nvSpPr>
        <p:spPr bwMode="auto">
          <a:xfrm rot="2700000" flipH="1">
            <a:off x="1365250" y="5048250"/>
            <a:ext cx="977900" cy="368300"/>
          </a:xfrm>
          <a:prstGeom prst="rightArrow">
            <a:avLst>
              <a:gd name="adj1" fmla="val 50000"/>
              <a:gd name="adj2" fmla="val 132795"/>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9166" name="Rectangle 14"/>
          <p:cNvSpPr>
            <a:spLocks noChangeArrowheads="1"/>
          </p:cNvSpPr>
          <p:nvPr/>
        </p:nvSpPr>
        <p:spPr bwMode="auto">
          <a:xfrm>
            <a:off x="2603500" y="5313363"/>
            <a:ext cx="3760788"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altLang="en-US" sz="2600" b="1">
                <a:solidFill>
                  <a:schemeClr val="bg1"/>
                </a:solidFill>
                <a:effectLst>
                  <a:outerShdw blurRad="38100" dist="38100" dir="2700000" algn="tl">
                    <a:srgbClr val="000000"/>
                  </a:outerShdw>
                </a:effectLst>
              </a:rPr>
              <a:t>Sales of outputs</a:t>
            </a:r>
          </a:p>
          <a:p>
            <a:pPr algn="ctr">
              <a:defRPr/>
            </a:pPr>
            <a:r>
              <a:rPr lang="en-US" altLang="en-US" sz="2600" b="1">
                <a:solidFill>
                  <a:schemeClr val="bg1"/>
                </a:solidFill>
                <a:effectLst>
                  <a:outerShdw blurRad="38100" dist="38100" dir="2700000" algn="tl">
                    <a:srgbClr val="000000"/>
                  </a:outerShdw>
                </a:effectLst>
              </a:rPr>
              <a:t>Firm can then buy inputs</a:t>
            </a:r>
            <a:endParaRPr lang="en-US" altLang="en-US" b="1">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5635183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0"/>
            <a:ext cx="7924800" cy="1104900"/>
          </a:xfrm>
        </p:spPr>
        <p:txBody>
          <a:bodyPr>
            <a:normAutofit/>
          </a:bodyPr>
          <a:lstStyle/>
          <a:p>
            <a:pPr>
              <a:defRPr/>
            </a:pPr>
            <a:r>
              <a:rPr lang="en-US" sz="4000" b="1" dirty="0">
                <a:latin typeface="Arial"/>
                <a:cs typeface="Arial"/>
              </a:rPr>
              <a:t>The Learning Organization</a:t>
            </a:r>
            <a:endParaRPr lang="en-US" sz="5400" dirty="0">
              <a:latin typeface="Arial"/>
              <a:cs typeface="Arial"/>
            </a:endParaRPr>
          </a:p>
        </p:txBody>
      </p:sp>
      <p:sp>
        <p:nvSpPr>
          <p:cNvPr id="20483" name="Rectangle 3"/>
          <p:cNvSpPr>
            <a:spLocks noGrp="1" noChangeArrowheads="1"/>
          </p:cNvSpPr>
          <p:nvPr>
            <p:ph type="body" idx="1"/>
          </p:nvPr>
        </p:nvSpPr>
        <p:spPr>
          <a:xfrm>
            <a:off x="381000" y="1066800"/>
            <a:ext cx="8534400" cy="5029200"/>
          </a:xfrm>
        </p:spPr>
        <p:txBody>
          <a:bodyPr>
            <a:noAutofit/>
          </a:bodyPr>
          <a:lstStyle/>
          <a:p>
            <a:pPr>
              <a:lnSpc>
                <a:spcPct val="90000"/>
              </a:lnSpc>
              <a:defRPr/>
            </a:pPr>
            <a:r>
              <a:rPr lang="en-US" sz="2800" b="1" dirty="0">
                <a:latin typeface="Arial"/>
                <a:cs typeface="Arial"/>
              </a:rPr>
              <a:t>Adaptive (single-loop) Learning</a:t>
            </a:r>
          </a:p>
          <a:p>
            <a:pPr lvl="1">
              <a:lnSpc>
                <a:spcPct val="90000"/>
              </a:lnSpc>
              <a:defRPr/>
            </a:pPr>
            <a:r>
              <a:rPr lang="en-US" sz="2400" dirty="0">
                <a:latin typeface="Arial"/>
                <a:cs typeface="Arial"/>
              </a:rPr>
              <a:t>Involves coping with a situation </a:t>
            </a:r>
          </a:p>
          <a:p>
            <a:pPr lvl="1">
              <a:lnSpc>
                <a:spcPct val="90000"/>
              </a:lnSpc>
              <a:defRPr/>
            </a:pPr>
            <a:r>
              <a:rPr lang="en-US" sz="2400" dirty="0">
                <a:latin typeface="Arial"/>
                <a:cs typeface="Arial"/>
              </a:rPr>
              <a:t>Limited by the scope of current organizational assumptions</a:t>
            </a:r>
          </a:p>
          <a:p>
            <a:pPr lvl="1">
              <a:lnSpc>
                <a:spcPct val="90000"/>
              </a:lnSpc>
              <a:defRPr/>
            </a:pPr>
            <a:r>
              <a:rPr lang="en-US" sz="2400" dirty="0">
                <a:latin typeface="Arial"/>
                <a:cs typeface="Arial"/>
              </a:rPr>
              <a:t>Occurs when a mismatch between action and outcome is corrected without changing the underlying values of the system that enabled the mismatch.</a:t>
            </a:r>
          </a:p>
          <a:p>
            <a:pPr>
              <a:lnSpc>
                <a:spcPct val="90000"/>
              </a:lnSpc>
              <a:defRPr/>
            </a:pPr>
            <a:r>
              <a:rPr lang="en-US" sz="2800" b="1" dirty="0">
                <a:latin typeface="Arial"/>
                <a:cs typeface="Arial"/>
              </a:rPr>
              <a:t>Generative (double-loop) Learning</a:t>
            </a:r>
          </a:p>
          <a:p>
            <a:pPr lvl="1">
              <a:lnSpc>
                <a:spcPct val="90000"/>
              </a:lnSpc>
              <a:defRPr/>
            </a:pPr>
            <a:r>
              <a:rPr lang="en-US" sz="2400" dirty="0">
                <a:latin typeface="Arial"/>
                <a:cs typeface="Arial"/>
              </a:rPr>
              <a:t>Moves from COPING to CREATING an improved organizational reality</a:t>
            </a:r>
          </a:p>
          <a:p>
            <a:pPr lvl="1">
              <a:lnSpc>
                <a:spcPct val="90000"/>
              </a:lnSpc>
              <a:defRPr/>
            </a:pPr>
            <a:r>
              <a:rPr lang="en-US" sz="2400" dirty="0">
                <a:latin typeface="Arial"/>
                <a:cs typeface="Arial"/>
              </a:rPr>
              <a:t>Necessary for eventual survival of the organization</a:t>
            </a:r>
          </a:p>
          <a:p>
            <a:pPr>
              <a:lnSpc>
                <a:spcPct val="90000"/>
              </a:lnSpc>
              <a:defRPr/>
            </a:pPr>
            <a:r>
              <a:rPr lang="en-US" sz="2800" dirty="0">
                <a:latin typeface="Arial"/>
                <a:cs typeface="Arial"/>
              </a:rPr>
              <a:t>Both are Central Features of the Model of the Communicative </a:t>
            </a:r>
            <a:r>
              <a:rPr lang="en-US" sz="2800" dirty="0" smtClean="0">
                <a:latin typeface="Arial"/>
                <a:cs typeface="Arial"/>
              </a:rPr>
              <a:t>Organization</a:t>
            </a:r>
            <a:endParaRPr lang="en-US" sz="2800" dirty="0">
              <a:latin typeface="Arial"/>
              <a:cs typeface="Arial"/>
            </a:endParaRPr>
          </a:p>
          <a:p>
            <a:pPr>
              <a:lnSpc>
                <a:spcPct val="90000"/>
              </a:lnSpc>
              <a:defRPr/>
            </a:pPr>
            <a:r>
              <a:rPr lang="en-US" sz="2800" dirty="0">
                <a:latin typeface="Arial"/>
                <a:cs typeface="Arial"/>
              </a:rPr>
              <a:t>Synergy and </a:t>
            </a:r>
            <a:r>
              <a:rPr lang="en-US" sz="2800" dirty="0" err="1">
                <a:latin typeface="Arial"/>
                <a:cs typeface="Arial"/>
              </a:rPr>
              <a:t>Nonsummativity</a:t>
            </a:r>
            <a:r>
              <a:rPr lang="en-US" sz="2800" dirty="0">
                <a:latin typeface="Arial"/>
                <a:cs typeface="Arial"/>
              </a:rPr>
              <a:t> are Important</a:t>
            </a:r>
          </a:p>
        </p:txBody>
      </p:sp>
    </p:spTree>
    <p:extLst>
      <p:ext uri="{BB962C8B-B14F-4D97-AF65-F5344CB8AC3E}">
        <p14:creationId xmlns:p14="http://schemas.microsoft.com/office/powerpoint/2010/main" val="5622517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1130</TotalTime>
  <Words>2405</Words>
  <Application>Microsoft Macintosh PowerPoint</Application>
  <PresentationFormat>On-screen Show (4:3)</PresentationFormat>
  <Paragraphs>314</Paragraphs>
  <Slides>54</Slides>
  <Notes>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54</vt:i4>
      </vt:variant>
    </vt:vector>
  </HeadingPairs>
  <TitlesOfParts>
    <vt:vector size="58" baseType="lpstr">
      <vt:lpstr>Office Theme</vt:lpstr>
      <vt:lpstr>Photo Editor Photo</vt:lpstr>
      <vt:lpstr>Clip</vt:lpstr>
      <vt:lpstr>Document</vt:lpstr>
      <vt:lpstr>OC 6443</vt:lpstr>
      <vt:lpstr>Diagnosis Defined</vt:lpstr>
      <vt:lpstr>SYSTEMS THEORY</vt:lpstr>
      <vt:lpstr>What is a system?</vt:lpstr>
      <vt:lpstr>Types of systems</vt:lpstr>
      <vt:lpstr>What are the basic elements of any system?</vt:lpstr>
      <vt:lpstr>Systems Theory</vt:lpstr>
      <vt:lpstr>The Organization as an Open System</vt:lpstr>
      <vt:lpstr>The Learning Organization</vt:lpstr>
      <vt:lpstr>The Learning Organization</vt:lpstr>
      <vt:lpstr>Impediments to Learning Organization</vt:lpstr>
      <vt:lpstr>Conclusion</vt:lpstr>
      <vt:lpstr>PowerPoint Presentation</vt:lpstr>
      <vt:lpstr>Open Systems Model</vt:lpstr>
      <vt:lpstr>Key Features of the Model</vt:lpstr>
      <vt:lpstr>Key Feature, Continued</vt:lpstr>
      <vt:lpstr>PowerPoint Presentation</vt:lpstr>
      <vt:lpstr>Model for Organizational Diagnosis</vt:lpstr>
      <vt:lpstr>Key Alignment Questions</vt:lpstr>
      <vt:lpstr>Organization-Level Inputs</vt:lpstr>
      <vt:lpstr>Organization Design Components</vt:lpstr>
      <vt:lpstr>Organization Design Components</vt:lpstr>
      <vt:lpstr>Organization Design Components</vt:lpstr>
      <vt:lpstr>Outputs</vt:lpstr>
      <vt:lpstr>Data for Organizational Level Diagnosis</vt:lpstr>
      <vt:lpstr>The Process</vt:lpstr>
      <vt:lpstr>Steps in Diagnosis</vt:lpstr>
      <vt:lpstr>Types of Data-Gathering Methods </vt:lpstr>
      <vt:lpstr>Analysis of Data</vt:lpstr>
      <vt:lpstr>Guidelines for Evaluating Effectiveness of Data Collection</vt:lpstr>
      <vt:lpstr>Diagnostic Models</vt:lpstr>
      <vt:lpstr>Warning Signs in Diagnosis</vt:lpstr>
      <vt:lpstr>PowerPoint Presentation</vt:lpstr>
      <vt:lpstr>Action Research</vt:lpstr>
      <vt:lpstr>What is Action Research?</vt:lpstr>
      <vt:lpstr>Simple Action Research Model</vt:lpstr>
      <vt:lpstr>Detailed Action Research Model</vt:lpstr>
      <vt:lpstr>Action Research Model</vt:lpstr>
      <vt:lpstr>Principles of Action Research</vt:lpstr>
      <vt:lpstr>PowerPoint Presentation</vt:lpstr>
      <vt:lpstr>PowerPoint Presentation</vt:lpstr>
      <vt:lpstr>When is Action Research used?</vt:lpstr>
      <vt:lpstr>When used (Cont’d)?</vt:lpstr>
      <vt:lpstr>Current Types of Action Research</vt:lpstr>
      <vt:lpstr>Traditional Action Research</vt:lpstr>
      <vt:lpstr>Contextural Action Research (Action Learning)</vt:lpstr>
      <vt:lpstr>Radical Action Research</vt:lpstr>
      <vt:lpstr>Educational Action Research</vt:lpstr>
      <vt:lpstr>Action Research Sites</vt:lpstr>
      <vt:lpstr>PAU!</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MGMT 6000</dc:title>
  <dc:creator>Ken Rossi</dc:creator>
  <cp:lastModifiedBy>Yongchai Raksapol</cp:lastModifiedBy>
  <cp:revision>60</cp:revision>
  <cp:lastPrinted>2011-11-01T18:53:08Z</cp:lastPrinted>
  <dcterms:created xsi:type="dcterms:W3CDTF">2011-11-01T06:49:22Z</dcterms:created>
  <dcterms:modified xsi:type="dcterms:W3CDTF">2016-05-07T11:54:50Z</dcterms:modified>
</cp:coreProperties>
</file>